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5.xml" ContentType="application/vnd.openxmlformats-officedocument.presentationml.tags+xml"/>
  <Override PartName="/ppt/notesSlides/notesSlide13.xml" ContentType="application/vnd.openxmlformats-officedocument.presentationml.notesSlide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0"/>
  </p:notesMasterIdLst>
  <p:handoutMasterIdLst>
    <p:handoutMasterId r:id="rId21"/>
  </p:handoutMasterIdLst>
  <p:sldIdLst>
    <p:sldId id="259" r:id="rId3"/>
    <p:sldId id="261" r:id="rId4"/>
    <p:sldId id="281" r:id="rId5"/>
    <p:sldId id="282" r:id="rId6"/>
    <p:sldId id="288" r:id="rId7"/>
    <p:sldId id="283" r:id="rId8"/>
    <p:sldId id="289" r:id="rId9"/>
    <p:sldId id="290" r:id="rId10"/>
    <p:sldId id="291" r:id="rId11"/>
    <p:sldId id="294" r:id="rId12"/>
    <p:sldId id="295" r:id="rId13"/>
    <p:sldId id="296" r:id="rId14"/>
    <p:sldId id="297" r:id="rId15"/>
    <p:sldId id="292" r:id="rId16"/>
    <p:sldId id="293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81"/>
            <p14:sldId id="282"/>
            <p14:sldId id="288"/>
            <p14:sldId id="283"/>
            <p14:sldId id="289"/>
            <p14:sldId id="290"/>
            <p14:sldId id="291"/>
            <p14:sldId id="294"/>
            <p14:sldId id="295"/>
            <p14:sldId id="296"/>
            <p14:sldId id="297"/>
            <p14:sldId id="292"/>
            <p14:sldId id="293"/>
          </p14:sldIdLst>
        </p14:section>
        <p14:section name="Conclusion and Summary" id="{790CEF5B-569A-4C2F-BED5-750B08C0E5AD}">
          <p14:sldIdLst>
            <p14:sldId id="277"/>
          </p14:sldIdLst>
        </p14:section>
        <p14:section name="Appendix" id="{3F78B471-41DA-46F2-A8E4-97E471896AB3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83977" autoAdjust="0"/>
  </p:normalViewPr>
  <p:slideViewPr>
    <p:cSldViewPr>
      <p:cViewPr varScale="1">
        <p:scale>
          <a:sx n="115" d="100"/>
          <a:sy n="115" d="100"/>
        </p:scale>
        <p:origin x="2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b="0" dirty="0" smtClean="0"/>
              <a:t>Right-click on a slide to add sections.</a:t>
            </a:r>
            <a:r>
              <a:rPr lang="en-US" sz="1200" b="0" baseline="0" dirty="0" smtClean="0"/>
              <a:t> Sections can help to organize your slides or facilitate collaboration between multiple authors.</a:t>
            </a:r>
            <a:endParaRPr lang="en-US" sz="1200" b="0" dirty="0" smtClean="0"/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dirty="0" smtClean="0"/>
              <a:t>Use the Notes section for delivery notes or to provide additional details for the audience.</a:t>
            </a:r>
            <a:r>
              <a:rPr lang="en-US" sz="1200" baseline="0" dirty="0" smtClean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70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Renewables</a:t>
            </a:r>
            <a:r>
              <a:rPr lang="en-US" baseline="0" dirty="0" smtClean="0"/>
              <a:t> can really only be used for fuel saving not for the main power grid due to stability.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892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Renewables</a:t>
            </a:r>
            <a:r>
              <a:rPr lang="en-US" baseline="0" dirty="0" smtClean="0"/>
              <a:t> can really only be used for fuel saving not for the main power grid due to stability. Diesels can only run so low due to wet stacking.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6632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79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58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3011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3012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FF76F4-FC11-42FE-9D94-04E3E6D16C06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3"/>
            <a:ext cx="6261652" cy="4603230"/>
          </a:xfrm>
          <a:noFill/>
          <a:ln/>
        </p:spPr>
        <p:txBody>
          <a:bodyPr/>
          <a:lstStyle/>
          <a:p>
            <a:r>
              <a:rPr lang="en-US" dirty="0" smtClean="0"/>
              <a:t>Is your presentation as crisp as possible? Consider moving extra content to the appendix.</a:t>
            </a:r>
          </a:p>
          <a:p>
            <a:r>
              <a:rPr lang="en-US" dirty="0" smtClean="0"/>
              <a:t>Use appendix slides to store content that you might want to refer to during the Question slide or that may be useful for attendees to investigate deeper in the future.</a:t>
            </a:r>
          </a:p>
          <a:p>
            <a:pPr>
              <a:buFontTx/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9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88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2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56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62" r:id="rId10"/>
    <p:sldLayoutId id="2147483654" r:id="rId11"/>
    <p:sldLayoutId id="2147483655" r:id="rId12"/>
    <p:sldLayoutId id="2147483663" r:id="rId13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7.jpe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4" Type="http://schemas.openxmlformats.org/officeDocument/2006/relationships/hyperlink" Target="https://www.energizect.com/your-town/solutions-list/microgrid_financin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hyperlink" Target="https://www.youtube.com/watch?v=ER6bnIuAGco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microgrids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Mark J. Gaudette P.E.</a:t>
            </a:r>
          </a:p>
          <a:p>
            <a:r>
              <a:rPr lang="en-US" sz="2400" dirty="0" smtClean="0">
                <a:latin typeface="+mn-lt"/>
              </a:rPr>
              <a:t>2</a:t>
            </a:r>
            <a:r>
              <a:rPr lang="en-US" sz="2400" dirty="0" smtClean="0">
                <a:latin typeface="+mn-lt"/>
              </a:rPr>
              <a:t>/6/2018</a:t>
            </a:r>
            <a:endParaRPr lang="en-US" sz="2400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How do they work?</a:t>
            </a:r>
            <a:endParaRPr lang="en-US" dirty="0"/>
          </a:p>
        </p:txBody>
      </p:sp>
      <p:pic>
        <p:nvPicPr>
          <p:cNvPr id="4" name="Picture 2" descr="Microgrids are localized grids that can disconnect from the traditional grid to operate autonomously and help mitigate grid disturbances to strengthen grid resilience.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9332"/>
            <a:ext cx="7906644" cy="487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509471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 between the Grid and a </a:t>
            </a:r>
            <a:r>
              <a:rPr lang="en-US" dirty="0" err="1" smtClean="0"/>
              <a:t>Microgrid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Generator Output</a:t>
            </a:r>
          </a:p>
          <a:p>
            <a:r>
              <a:rPr lang="en-US" dirty="0" smtClean="0"/>
              <a:t>Voltage Regulation</a:t>
            </a:r>
          </a:p>
          <a:p>
            <a:r>
              <a:rPr lang="en-US" dirty="0" smtClean="0"/>
              <a:t>Frequency Regulation</a:t>
            </a:r>
          </a:p>
          <a:p>
            <a:r>
              <a:rPr lang="en-US" dirty="0" smtClean="0"/>
              <a:t>Heat Rate</a:t>
            </a:r>
          </a:p>
          <a:p>
            <a:r>
              <a:rPr lang="en-US" dirty="0" smtClean="0"/>
              <a:t>Capital Cost</a:t>
            </a:r>
          </a:p>
          <a:p>
            <a:r>
              <a:rPr lang="en-US" dirty="0" smtClean="0"/>
              <a:t>Fault Level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Power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43802"/>
      </p:ext>
    </p:extLst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Power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Liquid and Gaseous Fuels (Natural Gas or Diesel)</a:t>
            </a:r>
          </a:p>
          <a:p>
            <a:r>
              <a:rPr lang="en-US" dirty="0" smtClean="0"/>
              <a:t>Solar</a:t>
            </a:r>
          </a:p>
          <a:p>
            <a:r>
              <a:rPr lang="en-US" dirty="0" smtClean="0"/>
              <a:t>Hydro</a:t>
            </a:r>
          </a:p>
          <a:p>
            <a:r>
              <a:rPr lang="en-US" dirty="0" smtClean="0"/>
              <a:t>Other renewables</a:t>
            </a:r>
          </a:p>
        </p:txBody>
      </p:sp>
    </p:spTree>
    <p:extLst>
      <p:ext uri="{BB962C8B-B14F-4D97-AF65-F5344CB8AC3E}">
        <p14:creationId xmlns:p14="http://schemas.microsoft.com/office/powerpoint/2010/main" val="2912007773"/>
      </p:ext>
    </p:extLst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Close Transition vs Open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Close Transition is ideal since the end use sees no outage if the grid goes down. However, this type of system is a lot more costly.</a:t>
            </a:r>
          </a:p>
          <a:p>
            <a:r>
              <a:rPr lang="en-US" dirty="0" smtClean="0"/>
              <a:t>Open Transition means that if the grid fails the </a:t>
            </a:r>
            <a:r>
              <a:rPr lang="en-US" dirty="0" err="1" smtClean="0"/>
              <a:t>microgrid</a:t>
            </a:r>
            <a:r>
              <a:rPr lang="en-US" dirty="0" smtClean="0"/>
              <a:t> will be isolated from the main grid first and then started up.</a:t>
            </a:r>
          </a:p>
        </p:txBody>
      </p:sp>
    </p:spTree>
    <p:extLst>
      <p:ext uri="{BB962C8B-B14F-4D97-AF65-F5344CB8AC3E}">
        <p14:creationId xmlns:p14="http://schemas.microsoft.com/office/powerpoint/2010/main" val="590908118"/>
      </p:ext>
    </p:extLst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3400" y="269632"/>
            <a:ext cx="83058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Grants or Special Financing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" y="1380767"/>
            <a:ext cx="71151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www.energizect.com/your-town/solutions-list/microgrid_financing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 little bit about CMEEC/NPU/Groton Utilities Attempt at securing DEEP Funding.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580634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3400" y="269632"/>
            <a:ext cx="83058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Energy Efficiency Opportunities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1600200"/>
            <a:ext cx="769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Todays Grid VS MICROGRID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R Losses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Opportunities for Combined Heat and Power (CHP)</a:t>
            </a:r>
            <a:endParaRPr lang="en-US" sz="2800" dirty="0"/>
          </a:p>
        </p:txBody>
      </p:sp>
      <p:pic>
        <p:nvPicPr>
          <p:cNvPr id="5" name="Picture 4" descr="Global Warming Mitigation Using Smart Micro-Grids | InTechOpen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42" y="3447420"/>
            <a:ext cx="7309658" cy="308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8688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Questions?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295400" y="4429125"/>
            <a:ext cx="6934200" cy="1362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Thanks for having me </a:t>
            </a:r>
            <a:r>
              <a:rPr lang="en-US" dirty="0" smtClean="0"/>
              <a:t>today</a:t>
            </a:r>
            <a:br>
              <a:rPr lang="en-US" dirty="0" smtClean="0"/>
            </a:br>
            <a:r>
              <a:rPr lang="en-US" dirty="0" smtClean="0"/>
              <a:t>Mark Gaudette P.E.</a:t>
            </a:r>
            <a:br>
              <a:rPr lang="en-US" dirty="0" smtClean="0"/>
            </a:br>
            <a:r>
              <a:rPr lang="en-US" dirty="0" smtClean="0"/>
              <a:t>978-270-4157</a:t>
            </a:r>
            <a:br>
              <a:rPr lang="en-US" dirty="0" smtClean="0"/>
            </a:br>
            <a:r>
              <a:rPr lang="en-US" dirty="0" smtClean="0"/>
              <a:t>GaudetteJM@me.com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err="1" smtClean="0"/>
              <a:t>Microgrid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Personal Background</a:t>
            </a:r>
          </a:p>
          <a:p>
            <a:r>
              <a:rPr lang="en-US" dirty="0" smtClean="0"/>
              <a:t>What is a </a:t>
            </a:r>
            <a:r>
              <a:rPr lang="en-US" dirty="0" err="1" smtClean="0"/>
              <a:t>Microgrid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need do they fulfill?</a:t>
            </a:r>
            <a:endParaRPr lang="en-US" dirty="0"/>
          </a:p>
          <a:p>
            <a:r>
              <a:rPr lang="en-US" dirty="0" smtClean="0"/>
              <a:t>Types of </a:t>
            </a:r>
            <a:r>
              <a:rPr lang="en-US" dirty="0" err="1" smtClean="0"/>
              <a:t>Microgrids</a:t>
            </a:r>
            <a:endParaRPr lang="en-US" dirty="0" smtClean="0"/>
          </a:p>
          <a:p>
            <a:r>
              <a:rPr lang="en-US" dirty="0" smtClean="0"/>
              <a:t>How do they work?</a:t>
            </a:r>
          </a:p>
          <a:p>
            <a:r>
              <a:rPr lang="en-US" dirty="0" smtClean="0"/>
              <a:t>Local </a:t>
            </a:r>
            <a:r>
              <a:rPr lang="en-US" dirty="0" err="1" smtClean="0"/>
              <a:t>Microgrids</a:t>
            </a:r>
            <a:r>
              <a:rPr lang="en-US" dirty="0" smtClean="0"/>
              <a:t> that have been done</a:t>
            </a:r>
          </a:p>
          <a:p>
            <a:r>
              <a:rPr lang="en-US" dirty="0" smtClean="0"/>
              <a:t>Current Grants for Grid Scale </a:t>
            </a:r>
            <a:r>
              <a:rPr lang="en-US" dirty="0" err="1" smtClean="0"/>
              <a:t>Microgrids</a:t>
            </a:r>
            <a:endParaRPr lang="en-US" dirty="0" smtClean="0"/>
          </a:p>
          <a:p>
            <a:r>
              <a:rPr lang="en-US" dirty="0" smtClean="0"/>
              <a:t>Energy Efficiency opportunities?????</a:t>
            </a:r>
          </a:p>
          <a:p>
            <a:pPr lvl="1"/>
            <a:r>
              <a:rPr lang="en-US" dirty="0" smtClean="0"/>
              <a:t>After all this is a meeting on Energy Efficiency</a:t>
            </a: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0"/>
            <a:ext cx="8610600" cy="65532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US" sz="4400" dirty="0" smtClean="0"/>
              <a:t>Personal Background</a:t>
            </a:r>
          </a:p>
          <a:p>
            <a:endParaRPr lang="en-US" sz="4400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Have a B.S. in Electromechanical Engineering from Wentworth Institute of Technology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EIT was Passed in MA 4/2007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P.E. Electrical Power Systems in ME and CT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Worked as a Distribution Engineer at Central Maine Power Company(Now </a:t>
            </a:r>
            <a:r>
              <a:rPr lang="en-US" dirty="0" err="1" smtClean="0"/>
              <a:t>Avangrid</a:t>
            </a:r>
            <a:r>
              <a:rPr lang="en-US" dirty="0" smtClean="0"/>
              <a:t>) for 5 Years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Currently work as a Utility Electrical Engineer for Norwich Public Utilities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My professional interests</a:t>
            </a:r>
          </a:p>
          <a:p>
            <a:r>
              <a:rPr lang="en-US" dirty="0" smtClean="0"/>
              <a:t> 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System Protection schemes and fault finding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Distribution Construction Engineering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My Personal Interests</a:t>
            </a:r>
          </a:p>
          <a:p>
            <a:endParaRPr lang="en-US" dirty="0" smtClean="0"/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Python Programming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dirty="0" smtClean="0"/>
              <a:t>Designing Electronics for home automation (at the transistor level)</a:t>
            </a:r>
          </a:p>
          <a:p>
            <a:pPr lvl="1"/>
            <a:endParaRPr lang="en-US" dirty="0" smtClean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dirty="0" smtClean="0"/>
              <a:t>I currently live in Griswold, CT with my wife and almost 2 year old son.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1811" t="37036" r="1971" b="18519"/>
          <a:stretch/>
        </p:blipFill>
        <p:spPr>
          <a:xfrm>
            <a:off x="533400" y="2133600"/>
            <a:ext cx="8229600" cy="2123768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What is a </a:t>
            </a:r>
            <a:r>
              <a:rPr lang="en-US" dirty="0" err="1" smtClean="0"/>
              <a:t>Microgrid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6600" y="4495800"/>
            <a:ext cx="1852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Google.com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What is a </a:t>
            </a:r>
            <a:r>
              <a:rPr lang="en-US" dirty="0" err="1" smtClean="0"/>
              <a:t>Microgrid</a:t>
            </a:r>
            <a:endParaRPr lang="en-US" dirty="0"/>
          </a:p>
        </p:txBody>
      </p:sp>
      <p:pic>
        <p:nvPicPr>
          <p:cNvPr id="1026" name="Picture 2" descr="Microgrids are localized grids that can disconnect from the traditional grid to operate autonomously and help mitigate grid disturbances to strengthen grid resilience.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906644" cy="487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57600" y="6400800"/>
            <a:ext cx="2284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the DOE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319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What need do they fulfill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2192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Provide Emergency Power when the grid is 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Unlike Conventional Standby Generators they can also provide income by being a peak shaving unit with the ISO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They provide less emissions than conventional standby generation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77240" y="3834453"/>
            <a:ext cx="3243612" cy="2432709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Types of </a:t>
            </a:r>
            <a:r>
              <a:rPr lang="en-US" dirty="0" err="1" smtClean="0"/>
              <a:t>Microgrids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" y="1143000"/>
            <a:ext cx="7620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Consumer Based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Grid Based</a:t>
            </a:r>
          </a:p>
          <a:p>
            <a:endParaRPr lang="en-US" sz="2800" dirty="0" smtClean="0"/>
          </a:p>
          <a:p>
            <a:r>
              <a:rPr lang="en-US" sz="2800" dirty="0" smtClean="0"/>
              <a:t>An example of Consumer Based is a College Campus system where central</a:t>
            </a:r>
          </a:p>
          <a:p>
            <a:endParaRPr lang="en-US" sz="2800" dirty="0"/>
          </a:p>
          <a:p>
            <a:r>
              <a:rPr lang="en-US" sz="2800" dirty="0" smtClean="0"/>
              <a:t>An example of Grid Based </a:t>
            </a:r>
            <a:r>
              <a:rPr lang="en-US" sz="2800" dirty="0"/>
              <a:t>is Potsdam, NY. </a:t>
            </a:r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www.youtube.com/watch?v=ER6bnIuAGco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46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Local </a:t>
            </a:r>
            <a:r>
              <a:rPr lang="en-US" dirty="0" err="1" smtClean="0"/>
              <a:t>Microgrids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441" y="1047003"/>
            <a:ext cx="8183117" cy="535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9048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Local </a:t>
            </a:r>
            <a:r>
              <a:rPr lang="en-US" dirty="0" err="1" smtClean="0"/>
              <a:t>Microgrids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678" y="1219200"/>
            <a:ext cx="8192643" cy="227679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14800" y="5791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https://www.energizect.com/your-town/solutions-list/microgrid_financing</a:t>
            </a:r>
          </a:p>
        </p:txBody>
      </p:sp>
    </p:spTree>
    <p:extLst>
      <p:ext uri="{BB962C8B-B14F-4D97-AF65-F5344CB8AC3E}">
        <p14:creationId xmlns:p14="http://schemas.microsoft.com/office/powerpoint/2010/main" val="189266945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48BxRTjzwKhAarpC8SPOi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FUQynbDZ7CnnKAa7cx9M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BBC8FAA-EEEF-4048-9536-A7C4512102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0</TotalTime>
  <Words>802</Words>
  <Application>Microsoft Office PowerPoint</Application>
  <PresentationFormat>On-screen Show (4:3)</PresentationFormat>
  <Paragraphs>128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Georgia</vt:lpstr>
      <vt:lpstr>Training</vt:lpstr>
      <vt:lpstr>Introduction to microgrids</vt:lpstr>
      <vt:lpstr>Microgrid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do they work?</vt:lpstr>
      <vt:lpstr>Differences between the Grid and a Microgrid</vt:lpstr>
      <vt:lpstr>Power Sources</vt:lpstr>
      <vt:lpstr>Close Transition vs Open Transition</vt:lpstr>
      <vt:lpstr>PowerPoint Presentation</vt:lpstr>
      <vt:lpstr>PowerPoint Presentation</vt:lpstr>
      <vt:lpstr>Questions?</vt:lpstr>
      <vt:lpstr>Thanks for having me today Mark Gaudette P.E. 978-270-4157 GaudetteJM@me.com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2018-01-17T19:04:25Z</dcterms:created>
  <dcterms:modified xsi:type="dcterms:W3CDTF">2018-02-06T14:10:47Z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