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handoutMasterIdLst>
    <p:handoutMasterId r:id="rId65"/>
  </p:handoutMasterIdLst>
  <p:sldIdLst>
    <p:sldId id="348" r:id="rId3"/>
    <p:sldId id="349" r:id="rId4"/>
    <p:sldId id="364" r:id="rId5"/>
    <p:sldId id="388" r:id="rId6"/>
    <p:sldId id="389" r:id="rId7"/>
    <p:sldId id="393" r:id="rId8"/>
    <p:sldId id="356" r:id="rId9"/>
    <p:sldId id="355" r:id="rId10"/>
    <p:sldId id="358" r:id="rId11"/>
    <p:sldId id="371" r:id="rId12"/>
    <p:sldId id="390" r:id="rId13"/>
    <p:sldId id="403" r:id="rId14"/>
    <p:sldId id="404" r:id="rId15"/>
    <p:sldId id="405" r:id="rId16"/>
    <p:sldId id="406" r:id="rId17"/>
    <p:sldId id="309" r:id="rId18"/>
    <p:sldId id="359" r:id="rId19"/>
    <p:sldId id="265" r:id="rId20"/>
    <p:sldId id="337" r:id="rId21"/>
    <p:sldId id="370" r:id="rId22"/>
    <p:sldId id="373" r:id="rId23"/>
    <p:sldId id="372" r:id="rId24"/>
    <p:sldId id="350" r:id="rId25"/>
    <p:sldId id="351" r:id="rId26"/>
    <p:sldId id="336" r:id="rId27"/>
    <p:sldId id="268" r:id="rId28"/>
    <p:sldId id="259" r:id="rId29"/>
    <p:sldId id="395" r:id="rId30"/>
    <p:sldId id="401" r:id="rId31"/>
    <p:sldId id="396" r:id="rId32"/>
    <p:sldId id="397" r:id="rId33"/>
    <p:sldId id="398" r:id="rId34"/>
    <p:sldId id="399" r:id="rId35"/>
    <p:sldId id="278" r:id="rId36"/>
    <p:sldId id="412" r:id="rId37"/>
    <p:sldId id="413" r:id="rId38"/>
    <p:sldId id="414" r:id="rId39"/>
    <p:sldId id="392" r:id="rId40"/>
    <p:sldId id="361" r:id="rId41"/>
    <p:sldId id="391" r:id="rId42"/>
    <p:sldId id="408" r:id="rId43"/>
    <p:sldId id="409" r:id="rId44"/>
    <p:sldId id="410" r:id="rId45"/>
    <p:sldId id="305" r:id="rId46"/>
    <p:sldId id="374" r:id="rId47"/>
    <p:sldId id="375" r:id="rId48"/>
    <p:sldId id="377" r:id="rId49"/>
    <p:sldId id="380" r:id="rId50"/>
    <p:sldId id="378" r:id="rId51"/>
    <p:sldId id="382" r:id="rId52"/>
    <p:sldId id="411" r:id="rId53"/>
    <p:sldId id="415" r:id="rId54"/>
    <p:sldId id="416" r:id="rId55"/>
    <p:sldId id="419" r:id="rId56"/>
    <p:sldId id="423" r:id="rId57"/>
    <p:sldId id="427" r:id="rId58"/>
    <p:sldId id="428" r:id="rId59"/>
    <p:sldId id="385" r:id="rId60"/>
    <p:sldId id="386" r:id="rId61"/>
    <p:sldId id="402" r:id="rId62"/>
    <p:sldId id="368"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ey R. Pickett" initials="CR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3" autoAdjust="0"/>
    <p:restoredTop sz="86310" autoAdjust="0"/>
  </p:normalViewPr>
  <p:slideViewPr>
    <p:cSldViewPr>
      <p:cViewPr varScale="1">
        <p:scale>
          <a:sx n="108" d="100"/>
          <a:sy n="108" d="100"/>
        </p:scale>
        <p:origin x="-12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17FCD-C5B4-4137-95B2-A3BC84EEB48F}" type="doc">
      <dgm:prSet loTypeId="urn:microsoft.com/office/officeart/2005/8/layout/cycle5" loCatId="cycle" qsTypeId="urn:microsoft.com/office/officeart/2005/8/quickstyle/simple1" qsCatId="simple" csTypeId="urn:microsoft.com/office/officeart/2005/8/colors/colorful1#3" csCatId="colorful" phldr="1"/>
      <dgm:spPr/>
      <dgm:t>
        <a:bodyPr/>
        <a:lstStyle/>
        <a:p>
          <a:endParaRPr lang="en-US"/>
        </a:p>
      </dgm:t>
    </dgm:pt>
    <dgm:pt modelId="{6C8976D6-DBA2-4179-A52F-588FF091494E}">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2.</a:t>
          </a:r>
        </a:p>
        <a:p>
          <a:r>
            <a:rPr lang="en-US" sz="1800" b="1" dirty="0" smtClean="0"/>
            <a:t>Technology &amp; Ideas</a:t>
          </a:r>
          <a:endParaRPr lang="en-US" sz="1800" b="1" dirty="0"/>
        </a:p>
      </dgm:t>
    </dgm:pt>
    <dgm:pt modelId="{8D533338-A251-4AC2-9AD5-A342683D1475}" type="parTrans" cxnId="{15033A1B-F9AF-452C-8692-0817A1816F38}">
      <dgm:prSet/>
      <dgm:spPr/>
      <dgm:t>
        <a:bodyPr/>
        <a:lstStyle/>
        <a:p>
          <a:endParaRPr lang="en-US"/>
        </a:p>
      </dgm:t>
    </dgm:pt>
    <dgm:pt modelId="{3026D476-8BFA-45CD-A5C6-6E01ED0608AB}" type="sibTrans" cxnId="{15033A1B-F9AF-452C-8692-0817A1816F38}">
      <dgm:prSet/>
      <dgm:spPr/>
      <dgm:t>
        <a:bodyPr/>
        <a:lstStyle/>
        <a:p>
          <a:endParaRPr lang="en-US"/>
        </a:p>
      </dgm:t>
    </dgm:pt>
    <dgm:pt modelId="{41CFFC59-0505-44CD-B212-620BCB0D9042}">
      <dgm:prSet phldrT="[Text]" custT="1"/>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smtClean="0"/>
            <a:t>3. Risk Capital</a:t>
          </a:r>
          <a:endParaRPr lang="en-US" sz="2400" b="1" dirty="0"/>
        </a:p>
      </dgm:t>
    </dgm:pt>
    <dgm:pt modelId="{53E36350-4631-4AFB-B9BB-C7BD52B1B497}" type="parTrans" cxnId="{D0093463-5C8B-4C6F-94BC-4E6B5911F512}">
      <dgm:prSet/>
      <dgm:spPr/>
      <dgm:t>
        <a:bodyPr/>
        <a:lstStyle/>
        <a:p>
          <a:endParaRPr lang="en-US"/>
        </a:p>
      </dgm:t>
    </dgm:pt>
    <dgm:pt modelId="{1EA911C1-967D-4A99-B666-9313FB12EDCB}" type="sibTrans" cxnId="{D0093463-5C8B-4C6F-94BC-4E6B5911F512}">
      <dgm:prSet/>
      <dgm:spPr/>
      <dgm:t>
        <a:bodyPr/>
        <a:lstStyle/>
        <a:p>
          <a:endParaRPr lang="en-US"/>
        </a:p>
      </dgm:t>
    </dgm:pt>
    <dgm:pt modelId="{D4A01F6F-27C1-4FFF-9560-5807C43D6074}">
      <dgm:prSet phldrT="[Text]" custT="1"/>
      <dgm:spPr>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00000"/>
            </a:lnSpc>
          </a:pPr>
          <a:r>
            <a:rPr lang="en-US" sz="1800" b="1" dirty="0" smtClean="0"/>
            <a:t>5. Gov’t Incentives</a:t>
          </a:r>
          <a:endParaRPr lang="en-US" sz="1800" b="1" dirty="0"/>
        </a:p>
      </dgm:t>
    </dgm:pt>
    <dgm:pt modelId="{5C13C5DC-14AA-4688-B4AC-05A92750041D}" type="parTrans" cxnId="{6115A5FF-6C94-4BD9-A873-F21650082CA7}">
      <dgm:prSet/>
      <dgm:spPr/>
      <dgm:t>
        <a:bodyPr/>
        <a:lstStyle/>
        <a:p>
          <a:endParaRPr lang="en-US"/>
        </a:p>
      </dgm:t>
    </dgm:pt>
    <dgm:pt modelId="{342A8707-4D05-48D0-A9BC-A67D8EF50AEB}" type="sibTrans" cxnId="{6115A5FF-6C94-4BD9-A873-F21650082CA7}">
      <dgm:prSet/>
      <dgm:spPr/>
      <dgm:t>
        <a:bodyPr/>
        <a:lstStyle/>
        <a:p>
          <a:endParaRPr lang="en-US"/>
        </a:p>
      </dgm:t>
    </dgm:pt>
    <dgm:pt modelId="{CCE82B95-6DD5-4A14-8719-986AD6817E77}">
      <dgm:prSet phldrT="[Text]"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smtClean="0"/>
            <a:t>6. Networks, Entrepreneurs &amp; Human Cap.</a:t>
          </a:r>
          <a:endParaRPr lang="en-US" sz="1600" b="1" dirty="0"/>
        </a:p>
      </dgm:t>
    </dgm:pt>
    <dgm:pt modelId="{66E5D11A-0F06-4CEC-B528-5902EBB19CA3}" type="parTrans" cxnId="{21CA005F-8917-45D2-827F-591E94BDD5E4}">
      <dgm:prSet/>
      <dgm:spPr/>
      <dgm:t>
        <a:bodyPr/>
        <a:lstStyle/>
        <a:p>
          <a:endParaRPr lang="en-US"/>
        </a:p>
      </dgm:t>
    </dgm:pt>
    <dgm:pt modelId="{2D700526-D375-4390-B63E-2EAE82F3BD5A}" type="sibTrans" cxnId="{21CA005F-8917-45D2-827F-591E94BDD5E4}">
      <dgm:prSet/>
      <dgm:spPr/>
      <dgm:t>
        <a:bodyPr/>
        <a:lstStyle/>
        <a:p>
          <a:endParaRPr lang="en-US"/>
        </a:p>
      </dgm:t>
    </dgm:pt>
    <dgm:pt modelId="{AA2E86D4-6716-410B-A1FD-0CA0714A1143}">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1" dirty="0" smtClean="0">
              <a:solidFill>
                <a:srgbClr val="FF0000"/>
              </a:solidFill>
            </a:rPr>
            <a:t>7</a:t>
          </a:r>
          <a:r>
            <a:rPr lang="en-US" sz="1400" b="1" dirty="0" smtClean="0">
              <a:solidFill>
                <a:srgbClr val="FF0000"/>
              </a:solidFill>
            </a:rPr>
            <a:t>. </a:t>
          </a:r>
        </a:p>
        <a:p>
          <a:r>
            <a:rPr lang="en-US" sz="1400" b="1" dirty="0" smtClean="0">
              <a:solidFill>
                <a:srgbClr val="FF0000"/>
              </a:solidFill>
            </a:rPr>
            <a:t>Global Connections and Branding</a:t>
          </a:r>
          <a:endParaRPr lang="en-US" sz="1600" b="1" dirty="0">
            <a:solidFill>
              <a:srgbClr val="FF0000"/>
            </a:solidFill>
          </a:endParaRPr>
        </a:p>
      </dgm:t>
    </dgm:pt>
    <dgm:pt modelId="{F3B30F69-6BE5-4360-805F-F29F51E6A290}" type="parTrans" cxnId="{86F528AA-830F-4A16-B4C9-B50B932DB1A5}">
      <dgm:prSet/>
      <dgm:spPr/>
      <dgm:t>
        <a:bodyPr/>
        <a:lstStyle/>
        <a:p>
          <a:endParaRPr lang="en-US"/>
        </a:p>
      </dgm:t>
    </dgm:pt>
    <dgm:pt modelId="{7BB909FD-0392-4806-BBDD-8549D5B1F6AC}" type="sibTrans" cxnId="{86F528AA-830F-4A16-B4C9-B50B932DB1A5}">
      <dgm:prSet/>
      <dgm:spPr/>
      <dgm:t>
        <a:bodyPr/>
        <a:lstStyle/>
        <a:p>
          <a:endParaRPr lang="en-US"/>
        </a:p>
      </dgm:t>
    </dgm:pt>
    <dgm:pt modelId="{A985CD8C-2435-4E5D-83AE-7B3D76C4C96E}">
      <dgm:prSe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b="1" dirty="0" smtClean="0"/>
            <a:t>8. Transportation &amp; Broadband</a:t>
          </a:r>
          <a:endParaRPr lang="en-US" sz="1400" b="1" dirty="0"/>
        </a:p>
      </dgm:t>
    </dgm:pt>
    <dgm:pt modelId="{F276668E-11EB-4A72-AF08-CC619F218DD9}" type="parTrans" cxnId="{D3B11914-BEB5-4599-96A3-52CB171A6578}">
      <dgm:prSet/>
      <dgm:spPr/>
      <dgm:t>
        <a:bodyPr/>
        <a:lstStyle/>
        <a:p>
          <a:endParaRPr lang="en-US"/>
        </a:p>
      </dgm:t>
    </dgm:pt>
    <dgm:pt modelId="{9D392172-3F58-4495-860D-4A9D08F2137E}" type="sibTrans" cxnId="{D3B11914-BEB5-4599-96A3-52CB171A6578}">
      <dgm:prSet/>
      <dgm:spPr/>
      <dgm:t>
        <a:bodyPr/>
        <a:lstStyle/>
        <a:p>
          <a:endParaRPr lang="en-US"/>
        </a:p>
      </dgm:t>
    </dgm:pt>
    <dgm:pt modelId="{0CD0E284-60B5-4ADD-BD2C-77AC2ED1C973}">
      <dgm:prSet custT="1"/>
      <dgm:spPr>
        <a:solidFill>
          <a:srgbClr val="2E4D0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dirty="0" smtClean="0"/>
            <a:t>1. Policy and culture</a:t>
          </a:r>
          <a:endParaRPr lang="en-US" sz="1600" b="1" dirty="0"/>
        </a:p>
      </dgm:t>
    </dgm:pt>
    <dgm:pt modelId="{C96593A0-1E90-4283-8ADB-4367B3B797BA}" type="parTrans" cxnId="{70AC4432-391F-4660-86FF-173B4C23E325}">
      <dgm:prSet/>
      <dgm:spPr/>
      <dgm:t>
        <a:bodyPr/>
        <a:lstStyle/>
        <a:p>
          <a:endParaRPr lang="en-US"/>
        </a:p>
      </dgm:t>
    </dgm:pt>
    <dgm:pt modelId="{026DB1F5-1693-4961-A4E1-4F7279098606}" type="sibTrans" cxnId="{70AC4432-391F-4660-86FF-173B4C23E325}">
      <dgm:prSet/>
      <dgm:spPr/>
      <dgm:t>
        <a:bodyPr/>
        <a:lstStyle/>
        <a:p>
          <a:endParaRPr lang="en-US"/>
        </a:p>
      </dgm:t>
    </dgm:pt>
    <dgm:pt modelId="{4A265340-A260-41D5-A5D3-633A738BDF0D}">
      <dgm:prSet custT="1"/>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dirty="0" smtClean="0"/>
            <a:t>4. Acceleration &amp; Facilities</a:t>
          </a:r>
          <a:endParaRPr lang="en-US" sz="1600" b="1" dirty="0"/>
        </a:p>
      </dgm:t>
    </dgm:pt>
    <dgm:pt modelId="{D3A1234D-8085-4301-8904-930667760E58}" type="parTrans" cxnId="{91E3D3E8-DD34-4EA0-B8FA-4C1DEEDB3168}">
      <dgm:prSet/>
      <dgm:spPr/>
      <dgm:t>
        <a:bodyPr/>
        <a:lstStyle/>
        <a:p>
          <a:endParaRPr lang="en-US"/>
        </a:p>
      </dgm:t>
    </dgm:pt>
    <dgm:pt modelId="{E35CCF5E-B719-4116-A8F7-63E36687395C}" type="sibTrans" cxnId="{91E3D3E8-DD34-4EA0-B8FA-4C1DEEDB3168}">
      <dgm:prSet/>
      <dgm:spPr/>
      <dgm:t>
        <a:bodyPr/>
        <a:lstStyle/>
        <a:p>
          <a:endParaRPr lang="en-US"/>
        </a:p>
      </dgm:t>
    </dgm:pt>
    <dgm:pt modelId="{7294C630-F7D7-4488-BF8E-3EA3C5052681}" type="pres">
      <dgm:prSet presAssocID="{64017FCD-C5B4-4137-95B2-A3BC84EEB48F}" presName="cycle" presStyleCnt="0">
        <dgm:presLayoutVars>
          <dgm:dir/>
          <dgm:resizeHandles val="exact"/>
        </dgm:presLayoutVars>
      </dgm:prSet>
      <dgm:spPr/>
      <dgm:t>
        <a:bodyPr/>
        <a:lstStyle/>
        <a:p>
          <a:endParaRPr lang="en-US"/>
        </a:p>
      </dgm:t>
    </dgm:pt>
    <dgm:pt modelId="{D8D1F57F-05D7-4AEF-8B0E-975B9C2FC3D5}" type="pres">
      <dgm:prSet presAssocID="{0CD0E284-60B5-4ADD-BD2C-77AC2ED1C973}" presName="node" presStyleLbl="node1" presStyleIdx="0" presStyleCnt="8" custScaleX="135465" custScaleY="122786">
        <dgm:presLayoutVars>
          <dgm:bulletEnabled val="1"/>
        </dgm:presLayoutVars>
      </dgm:prSet>
      <dgm:spPr/>
      <dgm:t>
        <a:bodyPr/>
        <a:lstStyle/>
        <a:p>
          <a:endParaRPr lang="en-US"/>
        </a:p>
      </dgm:t>
    </dgm:pt>
    <dgm:pt modelId="{B29947AB-B235-4ACC-8111-3ADC383C68A3}" type="pres">
      <dgm:prSet presAssocID="{0CD0E284-60B5-4ADD-BD2C-77AC2ED1C973}" presName="spNode" presStyleCnt="0"/>
      <dgm:spPr/>
    </dgm:pt>
    <dgm:pt modelId="{48E1645B-9A95-4AF4-8BD0-60BE52F45608}" type="pres">
      <dgm:prSet presAssocID="{026DB1F5-1693-4961-A4E1-4F7279098606}" presName="sibTrans" presStyleLbl="sibTrans1D1" presStyleIdx="0" presStyleCnt="8"/>
      <dgm:spPr/>
      <dgm:t>
        <a:bodyPr/>
        <a:lstStyle/>
        <a:p>
          <a:endParaRPr lang="en-US"/>
        </a:p>
      </dgm:t>
    </dgm:pt>
    <dgm:pt modelId="{0DA9BB29-8AC4-4B37-BBCF-B7D0372AD2ED}" type="pres">
      <dgm:prSet presAssocID="{6C8976D6-DBA2-4179-A52F-588FF091494E}" presName="node" presStyleLbl="node1" presStyleIdx="1" presStyleCnt="8" custScaleX="124602" custScaleY="125485">
        <dgm:presLayoutVars>
          <dgm:bulletEnabled val="1"/>
        </dgm:presLayoutVars>
      </dgm:prSet>
      <dgm:spPr/>
      <dgm:t>
        <a:bodyPr/>
        <a:lstStyle/>
        <a:p>
          <a:endParaRPr lang="en-US"/>
        </a:p>
      </dgm:t>
    </dgm:pt>
    <dgm:pt modelId="{31A86640-36BC-41A2-8740-AD13FC721473}" type="pres">
      <dgm:prSet presAssocID="{6C8976D6-DBA2-4179-A52F-588FF091494E}" presName="spNode" presStyleCnt="0"/>
      <dgm:spPr/>
    </dgm:pt>
    <dgm:pt modelId="{9C9696E9-FF5F-4B92-8C2C-080000767DE1}" type="pres">
      <dgm:prSet presAssocID="{3026D476-8BFA-45CD-A5C6-6E01ED0608AB}" presName="sibTrans" presStyleLbl="sibTrans1D1" presStyleIdx="1" presStyleCnt="8"/>
      <dgm:spPr/>
      <dgm:t>
        <a:bodyPr/>
        <a:lstStyle/>
        <a:p>
          <a:endParaRPr lang="en-US"/>
        </a:p>
      </dgm:t>
    </dgm:pt>
    <dgm:pt modelId="{60B096A7-B7B8-4B05-81A1-06FB214503D5}" type="pres">
      <dgm:prSet presAssocID="{41CFFC59-0505-44CD-B212-620BCB0D9042}" presName="node" presStyleLbl="node1" presStyleIdx="2" presStyleCnt="8" custScaleX="131182" custScaleY="132868">
        <dgm:presLayoutVars>
          <dgm:bulletEnabled val="1"/>
        </dgm:presLayoutVars>
      </dgm:prSet>
      <dgm:spPr/>
      <dgm:t>
        <a:bodyPr/>
        <a:lstStyle/>
        <a:p>
          <a:endParaRPr lang="en-US"/>
        </a:p>
      </dgm:t>
    </dgm:pt>
    <dgm:pt modelId="{079E4890-F40D-4CEC-97EB-0A7D7C99B8F0}" type="pres">
      <dgm:prSet presAssocID="{41CFFC59-0505-44CD-B212-620BCB0D9042}" presName="spNode" presStyleCnt="0"/>
      <dgm:spPr/>
    </dgm:pt>
    <dgm:pt modelId="{B88EAF31-4B28-47C3-8B8A-9A6F65418BE3}" type="pres">
      <dgm:prSet presAssocID="{1EA911C1-967D-4A99-B666-9313FB12EDCB}" presName="sibTrans" presStyleLbl="sibTrans1D1" presStyleIdx="2" presStyleCnt="8"/>
      <dgm:spPr/>
      <dgm:t>
        <a:bodyPr/>
        <a:lstStyle/>
        <a:p>
          <a:endParaRPr lang="en-US"/>
        </a:p>
      </dgm:t>
    </dgm:pt>
    <dgm:pt modelId="{CA075DD5-7B79-4F9A-97E5-A0CCC9A2D091}" type="pres">
      <dgm:prSet presAssocID="{4A265340-A260-41D5-A5D3-633A738BDF0D}" presName="node" presStyleLbl="node1" presStyleIdx="3" presStyleCnt="8" custScaleX="142639" custScaleY="143016" custRadScaleRad="101361" custRadScaleInc="-5095">
        <dgm:presLayoutVars>
          <dgm:bulletEnabled val="1"/>
        </dgm:presLayoutVars>
      </dgm:prSet>
      <dgm:spPr/>
      <dgm:t>
        <a:bodyPr/>
        <a:lstStyle/>
        <a:p>
          <a:endParaRPr lang="en-US"/>
        </a:p>
      </dgm:t>
    </dgm:pt>
    <dgm:pt modelId="{5DD47D06-A72A-4C0B-99DF-D1458886F60A}" type="pres">
      <dgm:prSet presAssocID="{4A265340-A260-41D5-A5D3-633A738BDF0D}" presName="spNode" presStyleCnt="0"/>
      <dgm:spPr/>
    </dgm:pt>
    <dgm:pt modelId="{D0E341AC-707F-47F2-B92F-88DE5B42C4F6}" type="pres">
      <dgm:prSet presAssocID="{E35CCF5E-B719-4116-A8F7-63E36687395C}" presName="sibTrans" presStyleLbl="sibTrans1D1" presStyleIdx="3" presStyleCnt="8"/>
      <dgm:spPr/>
      <dgm:t>
        <a:bodyPr/>
        <a:lstStyle/>
        <a:p>
          <a:endParaRPr lang="en-US"/>
        </a:p>
      </dgm:t>
    </dgm:pt>
    <dgm:pt modelId="{EED5864C-7F55-45E5-8DA3-AB69FF71018F}" type="pres">
      <dgm:prSet presAssocID="{D4A01F6F-27C1-4FFF-9560-5807C43D6074}" presName="node" presStyleLbl="node1" presStyleIdx="4" presStyleCnt="8" custScaleX="119538" custScaleY="124108" custRadScaleRad="97035" custRadScaleInc="-5384">
        <dgm:presLayoutVars>
          <dgm:bulletEnabled val="1"/>
        </dgm:presLayoutVars>
      </dgm:prSet>
      <dgm:spPr/>
      <dgm:t>
        <a:bodyPr/>
        <a:lstStyle/>
        <a:p>
          <a:endParaRPr lang="en-US"/>
        </a:p>
      </dgm:t>
    </dgm:pt>
    <dgm:pt modelId="{F3C5B8F4-F374-4339-A2B6-8DC4EA99F467}" type="pres">
      <dgm:prSet presAssocID="{D4A01F6F-27C1-4FFF-9560-5807C43D6074}" presName="spNode" presStyleCnt="0"/>
      <dgm:spPr/>
    </dgm:pt>
    <dgm:pt modelId="{9638664A-0012-43C7-ABE1-C0E02790D9B1}" type="pres">
      <dgm:prSet presAssocID="{342A8707-4D05-48D0-A9BC-A67D8EF50AEB}" presName="sibTrans" presStyleLbl="sibTrans1D1" presStyleIdx="4" presStyleCnt="8"/>
      <dgm:spPr/>
      <dgm:t>
        <a:bodyPr/>
        <a:lstStyle/>
        <a:p>
          <a:endParaRPr lang="en-US"/>
        </a:p>
      </dgm:t>
    </dgm:pt>
    <dgm:pt modelId="{895B6612-CA69-415E-868F-72E503F9DD43}" type="pres">
      <dgm:prSet presAssocID="{CCE82B95-6DD5-4A14-8719-986AD6817E77}" presName="node" presStyleLbl="node1" presStyleIdx="5" presStyleCnt="8" custScaleX="144492" custScaleY="192515">
        <dgm:presLayoutVars>
          <dgm:bulletEnabled val="1"/>
        </dgm:presLayoutVars>
      </dgm:prSet>
      <dgm:spPr/>
      <dgm:t>
        <a:bodyPr/>
        <a:lstStyle/>
        <a:p>
          <a:endParaRPr lang="en-US"/>
        </a:p>
      </dgm:t>
    </dgm:pt>
    <dgm:pt modelId="{6CDB699D-578C-4E6D-AB17-0726962DF2B6}" type="pres">
      <dgm:prSet presAssocID="{CCE82B95-6DD5-4A14-8719-986AD6817E77}" presName="spNode" presStyleCnt="0"/>
      <dgm:spPr/>
    </dgm:pt>
    <dgm:pt modelId="{853F69E3-5E99-426C-95C8-E5C053E2308B}" type="pres">
      <dgm:prSet presAssocID="{2D700526-D375-4390-B63E-2EAE82F3BD5A}" presName="sibTrans" presStyleLbl="sibTrans1D1" presStyleIdx="5" presStyleCnt="8"/>
      <dgm:spPr/>
      <dgm:t>
        <a:bodyPr/>
        <a:lstStyle/>
        <a:p>
          <a:endParaRPr lang="en-US"/>
        </a:p>
      </dgm:t>
    </dgm:pt>
    <dgm:pt modelId="{74896B69-6E11-4E78-A7FA-4964D6F2472F}" type="pres">
      <dgm:prSet presAssocID="{AA2E86D4-6716-410B-A1FD-0CA0714A1143}" presName="node" presStyleLbl="node1" presStyleIdx="6" presStyleCnt="8" custScaleX="137877" custScaleY="168613">
        <dgm:presLayoutVars>
          <dgm:bulletEnabled val="1"/>
        </dgm:presLayoutVars>
      </dgm:prSet>
      <dgm:spPr/>
      <dgm:t>
        <a:bodyPr/>
        <a:lstStyle/>
        <a:p>
          <a:endParaRPr lang="en-US"/>
        </a:p>
      </dgm:t>
    </dgm:pt>
    <dgm:pt modelId="{103AD782-F808-4B98-B725-F4FEFE372511}" type="pres">
      <dgm:prSet presAssocID="{AA2E86D4-6716-410B-A1FD-0CA0714A1143}" presName="spNode" presStyleCnt="0"/>
      <dgm:spPr/>
    </dgm:pt>
    <dgm:pt modelId="{7D9DFCF3-7E01-411B-BF21-4F47028F0B24}" type="pres">
      <dgm:prSet presAssocID="{7BB909FD-0392-4806-BBDD-8549D5B1F6AC}" presName="sibTrans" presStyleLbl="sibTrans1D1" presStyleIdx="6" presStyleCnt="8"/>
      <dgm:spPr/>
      <dgm:t>
        <a:bodyPr/>
        <a:lstStyle/>
        <a:p>
          <a:endParaRPr lang="en-US"/>
        </a:p>
      </dgm:t>
    </dgm:pt>
    <dgm:pt modelId="{8CF54406-AD58-4D3D-8BCA-3229735DEAD1}" type="pres">
      <dgm:prSet presAssocID="{A985CD8C-2435-4E5D-83AE-7B3D76C4C96E}" presName="node" presStyleLbl="node1" presStyleIdx="7" presStyleCnt="8" custScaleX="127857" custScaleY="167104">
        <dgm:presLayoutVars>
          <dgm:bulletEnabled val="1"/>
        </dgm:presLayoutVars>
      </dgm:prSet>
      <dgm:spPr/>
      <dgm:t>
        <a:bodyPr/>
        <a:lstStyle/>
        <a:p>
          <a:endParaRPr lang="en-US"/>
        </a:p>
      </dgm:t>
    </dgm:pt>
    <dgm:pt modelId="{CA0817CA-B66A-4666-ABEB-DAD861CA6F74}" type="pres">
      <dgm:prSet presAssocID="{A985CD8C-2435-4E5D-83AE-7B3D76C4C96E}" presName="spNode" presStyleCnt="0"/>
      <dgm:spPr/>
    </dgm:pt>
    <dgm:pt modelId="{DE1148E4-E784-4169-ADBD-1AE2F5A5B54E}" type="pres">
      <dgm:prSet presAssocID="{9D392172-3F58-4495-860D-4A9D08F2137E}" presName="sibTrans" presStyleLbl="sibTrans1D1" presStyleIdx="7" presStyleCnt="8"/>
      <dgm:spPr/>
      <dgm:t>
        <a:bodyPr/>
        <a:lstStyle/>
        <a:p>
          <a:endParaRPr lang="en-US"/>
        </a:p>
      </dgm:t>
    </dgm:pt>
  </dgm:ptLst>
  <dgm:cxnLst>
    <dgm:cxn modelId="{BAEE06EF-8F1F-4A0F-826D-0CFE036DEDF4}" type="presOf" srcId="{4A265340-A260-41D5-A5D3-633A738BDF0D}" destId="{CA075DD5-7B79-4F9A-97E5-A0CCC9A2D091}" srcOrd="0" destOrd="0" presId="urn:microsoft.com/office/officeart/2005/8/layout/cycle5"/>
    <dgm:cxn modelId="{1A2EE6B3-EE53-48BF-889F-7625629F42A5}" type="presOf" srcId="{026DB1F5-1693-4961-A4E1-4F7279098606}" destId="{48E1645B-9A95-4AF4-8BD0-60BE52F45608}" srcOrd="0" destOrd="0" presId="urn:microsoft.com/office/officeart/2005/8/layout/cycle5"/>
    <dgm:cxn modelId="{91E3D3E8-DD34-4EA0-B8FA-4C1DEEDB3168}" srcId="{64017FCD-C5B4-4137-95B2-A3BC84EEB48F}" destId="{4A265340-A260-41D5-A5D3-633A738BDF0D}" srcOrd="3" destOrd="0" parTransId="{D3A1234D-8085-4301-8904-930667760E58}" sibTransId="{E35CCF5E-B719-4116-A8F7-63E36687395C}"/>
    <dgm:cxn modelId="{D0093463-5C8B-4C6F-94BC-4E6B5911F512}" srcId="{64017FCD-C5B4-4137-95B2-A3BC84EEB48F}" destId="{41CFFC59-0505-44CD-B212-620BCB0D9042}" srcOrd="2" destOrd="0" parTransId="{53E36350-4631-4AFB-B9BB-C7BD52B1B497}" sibTransId="{1EA911C1-967D-4A99-B666-9313FB12EDCB}"/>
    <dgm:cxn modelId="{235AA775-C514-475C-AD97-1E7399873CE0}" type="presOf" srcId="{9D392172-3F58-4495-860D-4A9D08F2137E}" destId="{DE1148E4-E784-4169-ADBD-1AE2F5A5B54E}" srcOrd="0" destOrd="0" presId="urn:microsoft.com/office/officeart/2005/8/layout/cycle5"/>
    <dgm:cxn modelId="{D3B11914-BEB5-4599-96A3-52CB171A6578}" srcId="{64017FCD-C5B4-4137-95B2-A3BC84EEB48F}" destId="{A985CD8C-2435-4E5D-83AE-7B3D76C4C96E}" srcOrd="7" destOrd="0" parTransId="{F276668E-11EB-4A72-AF08-CC619F218DD9}" sibTransId="{9D392172-3F58-4495-860D-4A9D08F2137E}"/>
    <dgm:cxn modelId="{4C1BC697-DDAB-4A6A-87D1-72C757DF490D}" type="presOf" srcId="{D4A01F6F-27C1-4FFF-9560-5807C43D6074}" destId="{EED5864C-7F55-45E5-8DA3-AB69FF71018F}" srcOrd="0" destOrd="0" presId="urn:microsoft.com/office/officeart/2005/8/layout/cycle5"/>
    <dgm:cxn modelId="{CB0691AE-61C9-40E1-8D69-DD5029694C0B}" type="presOf" srcId="{1EA911C1-967D-4A99-B666-9313FB12EDCB}" destId="{B88EAF31-4B28-47C3-8B8A-9A6F65418BE3}" srcOrd="0" destOrd="0" presId="urn:microsoft.com/office/officeart/2005/8/layout/cycle5"/>
    <dgm:cxn modelId="{C24310F0-DF28-4E33-98D7-ED2A5ACAEDEB}" type="presOf" srcId="{A985CD8C-2435-4E5D-83AE-7B3D76C4C96E}" destId="{8CF54406-AD58-4D3D-8BCA-3229735DEAD1}" srcOrd="0" destOrd="0" presId="urn:microsoft.com/office/officeart/2005/8/layout/cycle5"/>
    <dgm:cxn modelId="{9391D438-C8EB-4BF2-9A43-3EB78073AB31}" type="presOf" srcId="{64017FCD-C5B4-4137-95B2-A3BC84EEB48F}" destId="{7294C630-F7D7-4488-BF8E-3EA3C5052681}" srcOrd="0" destOrd="0" presId="urn:microsoft.com/office/officeart/2005/8/layout/cycle5"/>
    <dgm:cxn modelId="{0537C2B3-51F0-4752-A9BD-2A4478E733CD}" type="presOf" srcId="{0CD0E284-60B5-4ADD-BD2C-77AC2ED1C973}" destId="{D8D1F57F-05D7-4AEF-8B0E-975B9C2FC3D5}" srcOrd="0" destOrd="0" presId="urn:microsoft.com/office/officeart/2005/8/layout/cycle5"/>
    <dgm:cxn modelId="{35829D28-2FD3-45C0-88DD-D6DFDF48F155}" type="presOf" srcId="{2D700526-D375-4390-B63E-2EAE82F3BD5A}" destId="{853F69E3-5E99-426C-95C8-E5C053E2308B}" srcOrd="0" destOrd="0" presId="urn:microsoft.com/office/officeart/2005/8/layout/cycle5"/>
    <dgm:cxn modelId="{86F528AA-830F-4A16-B4C9-B50B932DB1A5}" srcId="{64017FCD-C5B4-4137-95B2-A3BC84EEB48F}" destId="{AA2E86D4-6716-410B-A1FD-0CA0714A1143}" srcOrd="6" destOrd="0" parTransId="{F3B30F69-6BE5-4360-805F-F29F51E6A290}" sibTransId="{7BB909FD-0392-4806-BBDD-8549D5B1F6AC}"/>
    <dgm:cxn modelId="{91D5A3EB-7E53-4C03-B6EE-79E65D8E0092}" type="presOf" srcId="{7BB909FD-0392-4806-BBDD-8549D5B1F6AC}" destId="{7D9DFCF3-7E01-411B-BF21-4F47028F0B24}" srcOrd="0" destOrd="0" presId="urn:microsoft.com/office/officeart/2005/8/layout/cycle5"/>
    <dgm:cxn modelId="{538C282C-B0C7-4F0E-9FE5-4994B3567037}" type="presOf" srcId="{AA2E86D4-6716-410B-A1FD-0CA0714A1143}" destId="{74896B69-6E11-4E78-A7FA-4964D6F2472F}" srcOrd="0" destOrd="0" presId="urn:microsoft.com/office/officeart/2005/8/layout/cycle5"/>
    <dgm:cxn modelId="{F41308BB-9657-4617-B267-50A539410105}" type="presOf" srcId="{6C8976D6-DBA2-4179-A52F-588FF091494E}" destId="{0DA9BB29-8AC4-4B37-BBCF-B7D0372AD2ED}" srcOrd="0" destOrd="0" presId="urn:microsoft.com/office/officeart/2005/8/layout/cycle5"/>
    <dgm:cxn modelId="{573E0EAF-D579-41EA-A91D-F91758372403}" type="presOf" srcId="{E35CCF5E-B719-4116-A8F7-63E36687395C}" destId="{D0E341AC-707F-47F2-B92F-88DE5B42C4F6}" srcOrd="0" destOrd="0" presId="urn:microsoft.com/office/officeart/2005/8/layout/cycle5"/>
    <dgm:cxn modelId="{6115A5FF-6C94-4BD9-A873-F21650082CA7}" srcId="{64017FCD-C5B4-4137-95B2-A3BC84EEB48F}" destId="{D4A01F6F-27C1-4FFF-9560-5807C43D6074}" srcOrd="4" destOrd="0" parTransId="{5C13C5DC-14AA-4688-B4AC-05A92750041D}" sibTransId="{342A8707-4D05-48D0-A9BC-A67D8EF50AEB}"/>
    <dgm:cxn modelId="{CB47FFA9-83AE-435F-9B16-BB05A68EA7EB}" type="presOf" srcId="{342A8707-4D05-48D0-A9BC-A67D8EF50AEB}" destId="{9638664A-0012-43C7-ABE1-C0E02790D9B1}" srcOrd="0" destOrd="0" presId="urn:microsoft.com/office/officeart/2005/8/layout/cycle5"/>
    <dgm:cxn modelId="{70AC4432-391F-4660-86FF-173B4C23E325}" srcId="{64017FCD-C5B4-4137-95B2-A3BC84EEB48F}" destId="{0CD0E284-60B5-4ADD-BD2C-77AC2ED1C973}" srcOrd="0" destOrd="0" parTransId="{C96593A0-1E90-4283-8ADB-4367B3B797BA}" sibTransId="{026DB1F5-1693-4961-A4E1-4F7279098606}"/>
    <dgm:cxn modelId="{6789EE30-FF88-4D3F-8788-FF41B5CA5EE0}" type="presOf" srcId="{CCE82B95-6DD5-4A14-8719-986AD6817E77}" destId="{895B6612-CA69-415E-868F-72E503F9DD43}" srcOrd="0" destOrd="0" presId="urn:microsoft.com/office/officeart/2005/8/layout/cycle5"/>
    <dgm:cxn modelId="{15033A1B-F9AF-452C-8692-0817A1816F38}" srcId="{64017FCD-C5B4-4137-95B2-A3BC84EEB48F}" destId="{6C8976D6-DBA2-4179-A52F-588FF091494E}" srcOrd="1" destOrd="0" parTransId="{8D533338-A251-4AC2-9AD5-A342683D1475}" sibTransId="{3026D476-8BFA-45CD-A5C6-6E01ED0608AB}"/>
    <dgm:cxn modelId="{21CA005F-8917-45D2-827F-591E94BDD5E4}" srcId="{64017FCD-C5B4-4137-95B2-A3BC84EEB48F}" destId="{CCE82B95-6DD5-4A14-8719-986AD6817E77}" srcOrd="5" destOrd="0" parTransId="{66E5D11A-0F06-4CEC-B528-5902EBB19CA3}" sibTransId="{2D700526-D375-4390-B63E-2EAE82F3BD5A}"/>
    <dgm:cxn modelId="{082B6447-4936-482C-9228-BC27F90037D8}" type="presOf" srcId="{3026D476-8BFA-45CD-A5C6-6E01ED0608AB}" destId="{9C9696E9-FF5F-4B92-8C2C-080000767DE1}" srcOrd="0" destOrd="0" presId="urn:microsoft.com/office/officeart/2005/8/layout/cycle5"/>
    <dgm:cxn modelId="{1D2F18C4-208C-48A4-A30D-FFCA603F06F2}" type="presOf" srcId="{41CFFC59-0505-44CD-B212-620BCB0D9042}" destId="{60B096A7-B7B8-4B05-81A1-06FB214503D5}" srcOrd="0" destOrd="0" presId="urn:microsoft.com/office/officeart/2005/8/layout/cycle5"/>
    <dgm:cxn modelId="{9BC9EDC7-8C0D-41C5-B4A0-BB272C79170C}" type="presParOf" srcId="{7294C630-F7D7-4488-BF8E-3EA3C5052681}" destId="{D8D1F57F-05D7-4AEF-8B0E-975B9C2FC3D5}" srcOrd="0" destOrd="0" presId="urn:microsoft.com/office/officeart/2005/8/layout/cycle5"/>
    <dgm:cxn modelId="{ADECB04E-6C16-40AC-AAE3-4E277184A446}" type="presParOf" srcId="{7294C630-F7D7-4488-BF8E-3EA3C5052681}" destId="{B29947AB-B235-4ACC-8111-3ADC383C68A3}" srcOrd="1" destOrd="0" presId="urn:microsoft.com/office/officeart/2005/8/layout/cycle5"/>
    <dgm:cxn modelId="{9CE22CF5-AC0E-441A-8144-B043578218B1}" type="presParOf" srcId="{7294C630-F7D7-4488-BF8E-3EA3C5052681}" destId="{48E1645B-9A95-4AF4-8BD0-60BE52F45608}" srcOrd="2" destOrd="0" presId="urn:microsoft.com/office/officeart/2005/8/layout/cycle5"/>
    <dgm:cxn modelId="{3CD243B3-B862-47A8-BAE3-B924CBBDF6AC}" type="presParOf" srcId="{7294C630-F7D7-4488-BF8E-3EA3C5052681}" destId="{0DA9BB29-8AC4-4B37-BBCF-B7D0372AD2ED}" srcOrd="3" destOrd="0" presId="urn:microsoft.com/office/officeart/2005/8/layout/cycle5"/>
    <dgm:cxn modelId="{E39C4B7E-2C5B-474F-B39E-A706D99438B4}" type="presParOf" srcId="{7294C630-F7D7-4488-BF8E-3EA3C5052681}" destId="{31A86640-36BC-41A2-8740-AD13FC721473}" srcOrd="4" destOrd="0" presId="urn:microsoft.com/office/officeart/2005/8/layout/cycle5"/>
    <dgm:cxn modelId="{95FA5287-B630-4175-9DBF-5D2BE749EFA0}" type="presParOf" srcId="{7294C630-F7D7-4488-BF8E-3EA3C5052681}" destId="{9C9696E9-FF5F-4B92-8C2C-080000767DE1}" srcOrd="5" destOrd="0" presId="urn:microsoft.com/office/officeart/2005/8/layout/cycle5"/>
    <dgm:cxn modelId="{CB14E197-C00B-4C4C-AC7D-E3F8F232C627}" type="presParOf" srcId="{7294C630-F7D7-4488-BF8E-3EA3C5052681}" destId="{60B096A7-B7B8-4B05-81A1-06FB214503D5}" srcOrd="6" destOrd="0" presId="urn:microsoft.com/office/officeart/2005/8/layout/cycle5"/>
    <dgm:cxn modelId="{862E238C-4F99-4D54-94F4-CBF9D955B4BA}" type="presParOf" srcId="{7294C630-F7D7-4488-BF8E-3EA3C5052681}" destId="{079E4890-F40D-4CEC-97EB-0A7D7C99B8F0}" srcOrd="7" destOrd="0" presId="urn:microsoft.com/office/officeart/2005/8/layout/cycle5"/>
    <dgm:cxn modelId="{3D5D2F25-E5FC-4008-A22F-0ECF30570828}" type="presParOf" srcId="{7294C630-F7D7-4488-BF8E-3EA3C5052681}" destId="{B88EAF31-4B28-47C3-8B8A-9A6F65418BE3}" srcOrd="8" destOrd="0" presId="urn:microsoft.com/office/officeart/2005/8/layout/cycle5"/>
    <dgm:cxn modelId="{20055B49-985F-4F60-8368-8B4C9099C18D}" type="presParOf" srcId="{7294C630-F7D7-4488-BF8E-3EA3C5052681}" destId="{CA075DD5-7B79-4F9A-97E5-A0CCC9A2D091}" srcOrd="9" destOrd="0" presId="urn:microsoft.com/office/officeart/2005/8/layout/cycle5"/>
    <dgm:cxn modelId="{4DA6BDA8-42E5-457E-8590-65E942331435}" type="presParOf" srcId="{7294C630-F7D7-4488-BF8E-3EA3C5052681}" destId="{5DD47D06-A72A-4C0B-99DF-D1458886F60A}" srcOrd="10" destOrd="0" presId="urn:microsoft.com/office/officeart/2005/8/layout/cycle5"/>
    <dgm:cxn modelId="{7B718089-9593-45E4-B453-F0898F71AF98}" type="presParOf" srcId="{7294C630-F7D7-4488-BF8E-3EA3C5052681}" destId="{D0E341AC-707F-47F2-B92F-88DE5B42C4F6}" srcOrd="11" destOrd="0" presId="urn:microsoft.com/office/officeart/2005/8/layout/cycle5"/>
    <dgm:cxn modelId="{4D1FA895-38BC-44FC-865D-4B2F75093B5D}" type="presParOf" srcId="{7294C630-F7D7-4488-BF8E-3EA3C5052681}" destId="{EED5864C-7F55-45E5-8DA3-AB69FF71018F}" srcOrd="12" destOrd="0" presId="urn:microsoft.com/office/officeart/2005/8/layout/cycle5"/>
    <dgm:cxn modelId="{5A641547-246F-4E22-8D0F-ADC1D1B8843F}" type="presParOf" srcId="{7294C630-F7D7-4488-BF8E-3EA3C5052681}" destId="{F3C5B8F4-F374-4339-A2B6-8DC4EA99F467}" srcOrd="13" destOrd="0" presId="urn:microsoft.com/office/officeart/2005/8/layout/cycle5"/>
    <dgm:cxn modelId="{2A02F464-2C39-4B0C-899A-025C66D68E48}" type="presParOf" srcId="{7294C630-F7D7-4488-BF8E-3EA3C5052681}" destId="{9638664A-0012-43C7-ABE1-C0E02790D9B1}" srcOrd="14" destOrd="0" presId="urn:microsoft.com/office/officeart/2005/8/layout/cycle5"/>
    <dgm:cxn modelId="{085DCFB5-8F62-4FDA-BA97-B4E087E0EE60}" type="presParOf" srcId="{7294C630-F7D7-4488-BF8E-3EA3C5052681}" destId="{895B6612-CA69-415E-868F-72E503F9DD43}" srcOrd="15" destOrd="0" presId="urn:microsoft.com/office/officeart/2005/8/layout/cycle5"/>
    <dgm:cxn modelId="{5B872F1E-992E-478F-A82E-C21745103629}" type="presParOf" srcId="{7294C630-F7D7-4488-BF8E-3EA3C5052681}" destId="{6CDB699D-578C-4E6D-AB17-0726962DF2B6}" srcOrd="16" destOrd="0" presId="urn:microsoft.com/office/officeart/2005/8/layout/cycle5"/>
    <dgm:cxn modelId="{633143CD-0B27-4903-811F-BF9BED8B328F}" type="presParOf" srcId="{7294C630-F7D7-4488-BF8E-3EA3C5052681}" destId="{853F69E3-5E99-426C-95C8-E5C053E2308B}" srcOrd="17" destOrd="0" presId="urn:microsoft.com/office/officeart/2005/8/layout/cycle5"/>
    <dgm:cxn modelId="{78E278A8-C0F9-4055-B7D0-B6AAFAF8E41E}" type="presParOf" srcId="{7294C630-F7D7-4488-BF8E-3EA3C5052681}" destId="{74896B69-6E11-4E78-A7FA-4964D6F2472F}" srcOrd="18" destOrd="0" presId="urn:microsoft.com/office/officeart/2005/8/layout/cycle5"/>
    <dgm:cxn modelId="{B9685FE4-4096-4F17-90BD-3A490958EDD8}" type="presParOf" srcId="{7294C630-F7D7-4488-BF8E-3EA3C5052681}" destId="{103AD782-F808-4B98-B725-F4FEFE372511}" srcOrd="19" destOrd="0" presId="urn:microsoft.com/office/officeart/2005/8/layout/cycle5"/>
    <dgm:cxn modelId="{22618395-E9AB-4AB6-8632-0A9C142369FF}" type="presParOf" srcId="{7294C630-F7D7-4488-BF8E-3EA3C5052681}" destId="{7D9DFCF3-7E01-411B-BF21-4F47028F0B24}" srcOrd="20" destOrd="0" presId="urn:microsoft.com/office/officeart/2005/8/layout/cycle5"/>
    <dgm:cxn modelId="{891E3FAF-C000-43D2-B1FA-FCD1DE4326CF}" type="presParOf" srcId="{7294C630-F7D7-4488-BF8E-3EA3C5052681}" destId="{8CF54406-AD58-4D3D-8BCA-3229735DEAD1}" srcOrd="21" destOrd="0" presId="urn:microsoft.com/office/officeart/2005/8/layout/cycle5"/>
    <dgm:cxn modelId="{BFEC316E-A6E6-4BB5-B079-5A5883018430}" type="presParOf" srcId="{7294C630-F7D7-4488-BF8E-3EA3C5052681}" destId="{CA0817CA-B66A-4666-ABEB-DAD861CA6F74}" srcOrd="22" destOrd="0" presId="urn:microsoft.com/office/officeart/2005/8/layout/cycle5"/>
    <dgm:cxn modelId="{26FA869A-379E-4AD2-AD2E-6E9B9186067C}" type="presParOf" srcId="{7294C630-F7D7-4488-BF8E-3EA3C5052681}" destId="{DE1148E4-E784-4169-ADBD-1AE2F5A5B54E}" srcOrd="23"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CBC34-3936-DA46-B6E8-A947FCC7769A}"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62CF3B7F-73C8-CA45-9FB9-C1895C784811}">
      <dgm:prSet phldrT="[Text]"/>
      <dgm:spPr/>
      <dgm:t>
        <a:bodyPr/>
        <a:lstStyle/>
        <a:p>
          <a:r>
            <a:rPr lang="en-US" dirty="0" smtClean="0"/>
            <a:t>Cleantech Innovations NE</a:t>
          </a:r>
          <a:endParaRPr lang="en-US" dirty="0"/>
        </a:p>
      </dgm:t>
    </dgm:pt>
    <dgm:pt modelId="{AB98FFC6-04C6-E247-B431-21C67BF05516}" type="parTrans" cxnId="{AF8A7B4B-5E0A-F94F-87B7-98E1FE02007B}">
      <dgm:prSet/>
      <dgm:spPr/>
      <dgm:t>
        <a:bodyPr/>
        <a:lstStyle/>
        <a:p>
          <a:endParaRPr lang="en-US"/>
        </a:p>
      </dgm:t>
    </dgm:pt>
    <dgm:pt modelId="{DD13A1C2-B1E0-9542-BA47-FAF3F1C7B976}" type="sibTrans" cxnId="{AF8A7B4B-5E0A-F94F-87B7-98E1FE02007B}">
      <dgm:prSet/>
      <dgm:spPr/>
      <dgm:t>
        <a:bodyPr/>
        <a:lstStyle/>
        <a:p>
          <a:endParaRPr lang="en-US"/>
        </a:p>
      </dgm:t>
    </dgm:pt>
    <dgm:pt modelId="{F64BE009-C23B-9A44-9E59-D7852C681050}">
      <dgm:prSet phldrT="[Text]"/>
      <dgm:spPr/>
      <dgm:t>
        <a:bodyPr/>
        <a:lstStyle/>
        <a:p>
          <a:r>
            <a:rPr lang="en-US" dirty="0" smtClean="0"/>
            <a:t>Service Awards</a:t>
          </a:r>
          <a:endParaRPr lang="en-US" dirty="0"/>
        </a:p>
      </dgm:t>
    </dgm:pt>
    <dgm:pt modelId="{24DC3598-AD1E-4742-8559-61331CC17BE9}" type="parTrans" cxnId="{55941527-04C3-DB46-8D32-D9509689B86D}">
      <dgm:prSet/>
      <dgm:spPr/>
      <dgm:t>
        <a:bodyPr/>
        <a:lstStyle/>
        <a:p>
          <a:endParaRPr lang="en-US"/>
        </a:p>
      </dgm:t>
    </dgm:pt>
    <dgm:pt modelId="{363DD388-049D-A34E-A157-D4F5FB734497}" type="sibTrans" cxnId="{55941527-04C3-DB46-8D32-D9509689B86D}">
      <dgm:prSet/>
      <dgm:spPr/>
      <dgm:t>
        <a:bodyPr/>
        <a:lstStyle/>
        <a:p>
          <a:endParaRPr lang="en-US"/>
        </a:p>
      </dgm:t>
    </dgm:pt>
    <dgm:pt modelId="{6A80D8EF-EAA3-E943-B671-0C0F8F8DFA3C}">
      <dgm:prSet phldrT="[Text]"/>
      <dgm:spPr/>
      <dgm:t>
        <a:bodyPr/>
        <a:lstStyle/>
        <a:p>
          <a:r>
            <a:rPr lang="en-US" dirty="0" smtClean="0"/>
            <a:t>Robust Regional Networks</a:t>
          </a:r>
          <a:endParaRPr lang="en-US" dirty="0"/>
        </a:p>
      </dgm:t>
    </dgm:pt>
    <dgm:pt modelId="{0AAA9101-7DAA-1C4D-A2FF-9EBB3936497F}" type="parTrans" cxnId="{CF823276-A0D6-5641-97D7-D8EF05C30064}">
      <dgm:prSet/>
      <dgm:spPr/>
      <dgm:t>
        <a:bodyPr/>
        <a:lstStyle/>
        <a:p>
          <a:endParaRPr lang="en-US"/>
        </a:p>
      </dgm:t>
    </dgm:pt>
    <dgm:pt modelId="{91692839-EA00-3847-83A2-52DDC1571244}" type="sibTrans" cxnId="{CF823276-A0D6-5641-97D7-D8EF05C30064}">
      <dgm:prSet/>
      <dgm:spPr/>
      <dgm:t>
        <a:bodyPr/>
        <a:lstStyle/>
        <a:p>
          <a:endParaRPr lang="en-US"/>
        </a:p>
      </dgm:t>
    </dgm:pt>
    <dgm:pt modelId="{42B63FD9-A7E3-B049-9671-E407688133F2}">
      <dgm:prSet phldrT="[Text]"/>
      <dgm:spPr/>
      <dgm:t>
        <a:bodyPr/>
        <a:lstStyle/>
        <a:p>
          <a:r>
            <a:rPr lang="en-US" dirty="0" smtClean="0"/>
            <a:t>Enable Introductions</a:t>
          </a:r>
          <a:endParaRPr lang="en-US" dirty="0"/>
        </a:p>
      </dgm:t>
    </dgm:pt>
    <dgm:pt modelId="{BA7E4CB2-95DE-8848-ACD6-381D8A9B3583}" type="parTrans" cxnId="{162C5E02-640B-964A-8906-EB8AF9C143DC}">
      <dgm:prSet/>
      <dgm:spPr/>
      <dgm:t>
        <a:bodyPr/>
        <a:lstStyle/>
        <a:p>
          <a:endParaRPr lang="en-US"/>
        </a:p>
      </dgm:t>
    </dgm:pt>
    <dgm:pt modelId="{0A877F38-7452-E147-AB6F-58918B1D0A15}" type="sibTrans" cxnId="{162C5E02-640B-964A-8906-EB8AF9C143DC}">
      <dgm:prSet/>
      <dgm:spPr/>
      <dgm:t>
        <a:bodyPr/>
        <a:lstStyle/>
        <a:p>
          <a:endParaRPr lang="en-US"/>
        </a:p>
      </dgm:t>
    </dgm:pt>
    <dgm:pt modelId="{64A21526-FBF2-324B-9D2B-0C35DA1148EB}" type="pres">
      <dgm:prSet presAssocID="{401CBC34-3936-DA46-B6E8-A947FCC7769A}" presName="cycle" presStyleCnt="0">
        <dgm:presLayoutVars>
          <dgm:chMax val="1"/>
          <dgm:dir/>
          <dgm:animLvl val="ctr"/>
          <dgm:resizeHandles val="exact"/>
        </dgm:presLayoutVars>
      </dgm:prSet>
      <dgm:spPr/>
      <dgm:t>
        <a:bodyPr/>
        <a:lstStyle/>
        <a:p>
          <a:endParaRPr lang="en-US"/>
        </a:p>
      </dgm:t>
    </dgm:pt>
    <dgm:pt modelId="{40B6DDB1-487B-9143-9E97-B83BD6512865}" type="pres">
      <dgm:prSet presAssocID="{62CF3B7F-73C8-CA45-9FB9-C1895C784811}" presName="centerShape" presStyleLbl="node0" presStyleIdx="0" presStyleCnt="1"/>
      <dgm:spPr/>
      <dgm:t>
        <a:bodyPr/>
        <a:lstStyle/>
        <a:p>
          <a:endParaRPr lang="en-US"/>
        </a:p>
      </dgm:t>
    </dgm:pt>
    <dgm:pt modelId="{82881908-6CBB-8242-85A4-4F62E8F890C1}" type="pres">
      <dgm:prSet presAssocID="{24DC3598-AD1E-4742-8559-61331CC17BE9}" presName="parTrans" presStyleLbl="bgSibTrans2D1" presStyleIdx="0" presStyleCnt="3"/>
      <dgm:spPr/>
      <dgm:t>
        <a:bodyPr/>
        <a:lstStyle/>
        <a:p>
          <a:endParaRPr lang="en-US"/>
        </a:p>
      </dgm:t>
    </dgm:pt>
    <dgm:pt modelId="{E55FE6F3-E45C-6B4D-8166-761BAD20EBB8}" type="pres">
      <dgm:prSet presAssocID="{F64BE009-C23B-9A44-9E59-D7852C681050}" presName="node" presStyleLbl="node1" presStyleIdx="0" presStyleCnt="3">
        <dgm:presLayoutVars>
          <dgm:bulletEnabled val="1"/>
        </dgm:presLayoutVars>
      </dgm:prSet>
      <dgm:spPr/>
      <dgm:t>
        <a:bodyPr/>
        <a:lstStyle/>
        <a:p>
          <a:endParaRPr lang="en-US"/>
        </a:p>
      </dgm:t>
    </dgm:pt>
    <dgm:pt modelId="{3AD5CFC8-32BA-A24D-908C-C64F200E5B6A}" type="pres">
      <dgm:prSet presAssocID="{0AAA9101-7DAA-1C4D-A2FF-9EBB3936497F}" presName="parTrans" presStyleLbl="bgSibTrans2D1" presStyleIdx="1" presStyleCnt="3"/>
      <dgm:spPr/>
      <dgm:t>
        <a:bodyPr/>
        <a:lstStyle/>
        <a:p>
          <a:endParaRPr lang="en-US"/>
        </a:p>
      </dgm:t>
    </dgm:pt>
    <dgm:pt modelId="{9D77E1C8-5B10-B545-A0E3-3C2CD93C98B3}" type="pres">
      <dgm:prSet presAssocID="{6A80D8EF-EAA3-E943-B671-0C0F8F8DFA3C}" presName="node" presStyleLbl="node1" presStyleIdx="1" presStyleCnt="3">
        <dgm:presLayoutVars>
          <dgm:bulletEnabled val="1"/>
        </dgm:presLayoutVars>
      </dgm:prSet>
      <dgm:spPr/>
      <dgm:t>
        <a:bodyPr/>
        <a:lstStyle/>
        <a:p>
          <a:endParaRPr lang="en-US"/>
        </a:p>
      </dgm:t>
    </dgm:pt>
    <dgm:pt modelId="{418C042F-322F-134D-B70C-8FFE324AFA96}" type="pres">
      <dgm:prSet presAssocID="{BA7E4CB2-95DE-8848-ACD6-381D8A9B3583}" presName="parTrans" presStyleLbl="bgSibTrans2D1" presStyleIdx="2" presStyleCnt="3"/>
      <dgm:spPr/>
      <dgm:t>
        <a:bodyPr/>
        <a:lstStyle/>
        <a:p>
          <a:endParaRPr lang="en-US"/>
        </a:p>
      </dgm:t>
    </dgm:pt>
    <dgm:pt modelId="{CD7027BF-FBAC-0747-BF64-043FB6C1B282}" type="pres">
      <dgm:prSet presAssocID="{42B63FD9-A7E3-B049-9671-E407688133F2}" presName="node" presStyleLbl="node1" presStyleIdx="2" presStyleCnt="3">
        <dgm:presLayoutVars>
          <dgm:bulletEnabled val="1"/>
        </dgm:presLayoutVars>
      </dgm:prSet>
      <dgm:spPr/>
      <dgm:t>
        <a:bodyPr/>
        <a:lstStyle/>
        <a:p>
          <a:endParaRPr lang="en-US"/>
        </a:p>
      </dgm:t>
    </dgm:pt>
  </dgm:ptLst>
  <dgm:cxnLst>
    <dgm:cxn modelId="{CF823276-A0D6-5641-97D7-D8EF05C30064}" srcId="{62CF3B7F-73C8-CA45-9FB9-C1895C784811}" destId="{6A80D8EF-EAA3-E943-B671-0C0F8F8DFA3C}" srcOrd="1" destOrd="0" parTransId="{0AAA9101-7DAA-1C4D-A2FF-9EBB3936497F}" sibTransId="{91692839-EA00-3847-83A2-52DDC1571244}"/>
    <dgm:cxn modelId="{6CB0EB73-FC45-47B2-AC05-C57C9A2B476B}" type="presOf" srcId="{401CBC34-3936-DA46-B6E8-A947FCC7769A}" destId="{64A21526-FBF2-324B-9D2B-0C35DA1148EB}" srcOrd="0" destOrd="0" presId="urn:microsoft.com/office/officeart/2005/8/layout/radial4"/>
    <dgm:cxn modelId="{39DF032E-661C-4925-B85D-549D3D78BFD1}" type="presOf" srcId="{24DC3598-AD1E-4742-8559-61331CC17BE9}" destId="{82881908-6CBB-8242-85A4-4F62E8F890C1}" srcOrd="0" destOrd="0" presId="urn:microsoft.com/office/officeart/2005/8/layout/radial4"/>
    <dgm:cxn modelId="{AF8A7B4B-5E0A-F94F-87B7-98E1FE02007B}" srcId="{401CBC34-3936-DA46-B6E8-A947FCC7769A}" destId="{62CF3B7F-73C8-CA45-9FB9-C1895C784811}" srcOrd="0" destOrd="0" parTransId="{AB98FFC6-04C6-E247-B431-21C67BF05516}" sibTransId="{DD13A1C2-B1E0-9542-BA47-FAF3F1C7B976}"/>
    <dgm:cxn modelId="{25E5083F-70EE-4F04-857F-64FC3CD7887D}" type="presOf" srcId="{BA7E4CB2-95DE-8848-ACD6-381D8A9B3583}" destId="{418C042F-322F-134D-B70C-8FFE324AFA96}" srcOrd="0" destOrd="0" presId="urn:microsoft.com/office/officeart/2005/8/layout/radial4"/>
    <dgm:cxn modelId="{95417F8C-FA60-424C-BF24-9F805371D294}" type="presOf" srcId="{0AAA9101-7DAA-1C4D-A2FF-9EBB3936497F}" destId="{3AD5CFC8-32BA-A24D-908C-C64F200E5B6A}" srcOrd="0" destOrd="0" presId="urn:microsoft.com/office/officeart/2005/8/layout/radial4"/>
    <dgm:cxn modelId="{162C5E02-640B-964A-8906-EB8AF9C143DC}" srcId="{62CF3B7F-73C8-CA45-9FB9-C1895C784811}" destId="{42B63FD9-A7E3-B049-9671-E407688133F2}" srcOrd="2" destOrd="0" parTransId="{BA7E4CB2-95DE-8848-ACD6-381D8A9B3583}" sibTransId="{0A877F38-7452-E147-AB6F-58918B1D0A15}"/>
    <dgm:cxn modelId="{D0BC626A-DF6A-46AA-8D62-128208CACC07}" type="presOf" srcId="{42B63FD9-A7E3-B049-9671-E407688133F2}" destId="{CD7027BF-FBAC-0747-BF64-043FB6C1B282}" srcOrd="0" destOrd="0" presId="urn:microsoft.com/office/officeart/2005/8/layout/radial4"/>
    <dgm:cxn modelId="{48A70B2E-802B-4BEF-B92F-18E0D0B91D43}" type="presOf" srcId="{62CF3B7F-73C8-CA45-9FB9-C1895C784811}" destId="{40B6DDB1-487B-9143-9E97-B83BD6512865}" srcOrd="0" destOrd="0" presId="urn:microsoft.com/office/officeart/2005/8/layout/radial4"/>
    <dgm:cxn modelId="{14CCE17E-C7CB-49DF-A94D-7D65D3B85574}" type="presOf" srcId="{6A80D8EF-EAA3-E943-B671-0C0F8F8DFA3C}" destId="{9D77E1C8-5B10-B545-A0E3-3C2CD93C98B3}" srcOrd="0" destOrd="0" presId="urn:microsoft.com/office/officeart/2005/8/layout/radial4"/>
    <dgm:cxn modelId="{778D671E-88A2-4C7D-BDD8-56F7AB67785E}" type="presOf" srcId="{F64BE009-C23B-9A44-9E59-D7852C681050}" destId="{E55FE6F3-E45C-6B4D-8166-761BAD20EBB8}" srcOrd="0" destOrd="0" presId="urn:microsoft.com/office/officeart/2005/8/layout/radial4"/>
    <dgm:cxn modelId="{55941527-04C3-DB46-8D32-D9509689B86D}" srcId="{62CF3B7F-73C8-CA45-9FB9-C1895C784811}" destId="{F64BE009-C23B-9A44-9E59-D7852C681050}" srcOrd="0" destOrd="0" parTransId="{24DC3598-AD1E-4742-8559-61331CC17BE9}" sibTransId="{363DD388-049D-A34E-A157-D4F5FB734497}"/>
    <dgm:cxn modelId="{B4B5C0A9-2EB6-438A-804A-C954B5E6918E}" type="presParOf" srcId="{64A21526-FBF2-324B-9D2B-0C35DA1148EB}" destId="{40B6DDB1-487B-9143-9E97-B83BD6512865}" srcOrd="0" destOrd="0" presId="urn:microsoft.com/office/officeart/2005/8/layout/radial4"/>
    <dgm:cxn modelId="{C1122C74-4DF9-448F-ADC7-201087F70643}" type="presParOf" srcId="{64A21526-FBF2-324B-9D2B-0C35DA1148EB}" destId="{82881908-6CBB-8242-85A4-4F62E8F890C1}" srcOrd="1" destOrd="0" presId="urn:microsoft.com/office/officeart/2005/8/layout/radial4"/>
    <dgm:cxn modelId="{30621066-CBBD-4C22-81CF-F6B02207E629}" type="presParOf" srcId="{64A21526-FBF2-324B-9D2B-0C35DA1148EB}" destId="{E55FE6F3-E45C-6B4D-8166-761BAD20EBB8}" srcOrd="2" destOrd="0" presId="urn:microsoft.com/office/officeart/2005/8/layout/radial4"/>
    <dgm:cxn modelId="{E7708562-E6C7-49F7-BCCF-13D94788E0D2}" type="presParOf" srcId="{64A21526-FBF2-324B-9D2B-0C35DA1148EB}" destId="{3AD5CFC8-32BA-A24D-908C-C64F200E5B6A}" srcOrd="3" destOrd="0" presId="urn:microsoft.com/office/officeart/2005/8/layout/radial4"/>
    <dgm:cxn modelId="{9E27A1AB-39B0-4D6D-A17D-70B7D8FD1B69}" type="presParOf" srcId="{64A21526-FBF2-324B-9D2B-0C35DA1148EB}" destId="{9D77E1C8-5B10-B545-A0E3-3C2CD93C98B3}" srcOrd="4" destOrd="0" presId="urn:microsoft.com/office/officeart/2005/8/layout/radial4"/>
    <dgm:cxn modelId="{B5D0BC33-6307-4206-A06D-B8B70D46004E}" type="presParOf" srcId="{64A21526-FBF2-324B-9D2B-0C35DA1148EB}" destId="{418C042F-322F-134D-B70C-8FFE324AFA96}" srcOrd="5" destOrd="0" presId="urn:microsoft.com/office/officeart/2005/8/layout/radial4"/>
    <dgm:cxn modelId="{38EFC2D0-BABE-4483-B93B-DCECB0AA8782}" type="presParOf" srcId="{64A21526-FBF2-324B-9D2B-0C35DA1148EB}" destId="{CD7027BF-FBAC-0747-BF64-043FB6C1B28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44B34-98CD-6A49-8C3C-1C27C1FE09BA}" type="doc">
      <dgm:prSet loTypeId="urn:microsoft.com/office/officeart/2005/8/layout/pyramid1" loCatId="" qsTypeId="urn:microsoft.com/office/officeart/2005/8/quickstyle/simple4" qsCatId="simple" csTypeId="urn:microsoft.com/office/officeart/2005/8/colors/colorful4" csCatId="colorful" phldr="1"/>
      <dgm:spPr/>
    </dgm:pt>
    <dgm:pt modelId="{25622EC3-FE57-B247-A56A-6F6368C9AD97}">
      <dgm:prSet phldrT="[Text]" custT="1"/>
      <dgm:spPr/>
      <dgm:t>
        <a:bodyPr/>
        <a:lstStyle/>
        <a:p>
          <a:r>
            <a:rPr lang="en-US" sz="1800" dirty="0" smtClean="0"/>
            <a:t>Awardees</a:t>
          </a:r>
          <a:endParaRPr lang="en-US" sz="1800" dirty="0"/>
        </a:p>
      </dgm:t>
    </dgm:pt>
    <dgm:pt modelId="{75C45685-37C1-444C-89DB-CC3869F95DDE}" type="parTrans" cxnId="{580D78F3-B18A-3647-85F7-77AD18C563CA}">
      <dgm:prSet/>
      <dgm:spPr/>
      <dgm:t>
        <a:bodyPr/>
        <a:lstStyle/>
        <a:p>
          <a:endParaRPr lang="en-US"/>
        </a:p>
      </dgm:t>
    </dgm:pt>
    <dgm:pt modelId="{EBB52A12-9F87-3045-9BFC-BB2337B9A094}" type="sibTrans" cxnId="{580D78F3-B18A-3647-85F7-77AD18C563CA}">
      <dgm:prSet/>
      <dgm:spPr/>
      <dgm:t>
        <a:bodyPr/>
        <a:lstStyle/>
        <a:p>
          <a:endParaRPr lang="en-US"/>
        </a:p>
      </dgm:t>
    </dgm:pt>
    <dgm:pt modelId="{BF0109B3-F193-BA45-838D-4716644B7BD8}">
      <dgm:prSet phldrT="[Text]"/>
      <dgm:spPr/>
      <dgm:t>
        <a:bodyPr/>
        <a:lstStyle/>
        <a:p>
          <a:r>
            <a:rPr lang="en-US" dirty="0" smtClean="0"/>
            <a:t>Qualified Applicants</a:t>
          </a:r>
          <a:endParaRPr lang="en-US" dirty="0"/>
        </a:p>
      </dgm:t>
    </dgm:pt>
    <dgm:pt modelId="{9D5F3145-50BC-EE4D-AB31-EFBA7D23274E}" type="parTrans" cxnId="{BF14FF20-EEFD-DA4F-A66F-8C705CE05812}">
      <dgm:prSet/>
      <dgm:spPr/>
      <dgm:t>
        <a:bodyPr/>
        <a:lstStyle/>
        <a:p>
          <a:endParaRPr lang="en-US"/>
        </a:p>
      </dgm:t>
    </dgm:pt>
    <dgm:pt modelId="{B852EDBE-BDD0-3C4F-9614-9E1A6011FAC9}" type="sibTrans" cxnId="{BF14FF20-EEFD-DA4F-A66F-8C705CE05812}">
      <dgm:prSet/>
      <dgm:spPr/>
      <dgm:t>
        <a:bodyPr/>
        <a:lstStyle/>
        <a:p>
          <a:endParaRPr lang="en-US"/>
        </a:p>
      </dgm:t>
    </dgm:pt>
    <dgm:pt modelId="{AC89B143-6AF9-9645-9DE8-5C513BD14BA6}">
      <dgm:prSet phldrT="[Text]"/>
      <dgm:spPr/>
      <dgm:t>
        <a:bodyPr/>
        <a:lstStyle/>
        <a:p>
          <a:r>
            <a:rPr lang="en-US" dirty="0" smtClean="0"/>
            <a:t>Non-Qualified Applicants</a:t>
          </a:r>
          <a:endParaRPr lang="en-US" dirty="0"/>
        </a:p>
      </dgm:t>
    </dgm:pt>
    <dgm:pt modelId="{0308F035-036C-EB48-B963-2B7DAD4CF422}" type="parTrans" cxnId="{47D5A9C0-B51E-FD4D-9575-253C70671147}">
      <dgm:prSet/>
      <dgm:spPr/>
      <dgm:t>
        <a:bodyPr/>
        <a:lstStyle/>
        <a:p>
          <a:endParaRPr lang="en-US"/>
        </a:p>
      </dgm:t>
    </dgm:pt>
    <dgm:pt modelId="{4620DC64-114D-F54A-B4B5-EB97E00A3BC0}" type="sibTrans" cxnId="{47D5A9C0-B51E-FD4D-9575-253C70671147}">
      <dgm:prSet/>
      <dgm:spPr/>
      <dgm:t>
        <a:bodyPr/>
        <a:lstStyle/>
        <a:p>
          <a:endParaRPr lang="en-US"/>
        </a:p>
      </dgm:t>
    </dgm:pt>
    <dgm:pt modelId="{0825740D-D83E-C44F-9D40-2FC01DBB1FDA}">
      <dgm:prSet phldrT="[Text]"/>
      <dgm:spPr/>
      <dgm:t>
        <a:bodyPr/>
        <a:lstStyle/>
        <a:p>
          <a:r>
            <a:rPr lang="en-US" dirty="0" smtClean="0"/>
            <a:t>Pool of </a:t>
          </a:r>
          <a:r>
            <a:rPr lang="en-US" dirty="0" err="1" smtClean="0"/>
            <a:t>Cleantech</a:t>
          </a:r>
          <a:r>
            <a:rPr lang="en-US" dirty="0" smtClean="0"/>
            <a:t> Projects &amp; Startups</a:t>
          </a:r>
          <a:endParaRPr lang="en-US" dirty="0"/>
        </a:p>
      </dgm:t>
    </dgm:pt>
    <dgm:pt modelId="{F8BB2FBA-7D8E-A749-A619-8C3BDC0986D6}" type="parTrans" cxnId="{E99F2443-7CF0-B64F-9D4B-60EEA4E2468E}">
      <dgm:prSet/>
      <dgm:spPr/>
      <dgm:t>
        <a:bodyPr/>
        <a:lstStyle/>
        <a:p>
          <a:endParaRPr lang="en-US"/>
        </a:p>
      </dgm:t>
    </dgm:pt>
    <dgm:pt modelId="{642485FC-09E1-8A47-9A99-B8EF94FC1FFD}" type="sibTrans" cxnId="{E99F2443-7CF0-B64F-9D4B-60EEA4E2468E}">
      <dgm:prSet/>
      <dgm:spPr/>
      <dgm:t>
        <a:bodyPr/>
        <a:lstStyle/>
        <a:p>
          <a:endParaRPr lang="en-US"/>
        </a:p>
      </dgm:t>
    </dgm:pt>
    <dgm:pt modelId="{3CA58700-6AEC-3A43-B660-6B5F6B12CC18}" type="pres">
      <dgm:prSet presAssocID="{D4944B34-98CD-6A49-8C3C-1C27C1FE09BA}" presName="Name0" presStyleCnt="0">
        <dgm:presLayoutVars>
          <dgm:dir/>
          <dgm:animLvl val="lvl"/>
          <dgm:resizeHandles val="exact"/>
        </dgm:presLayoutVars>
      </dgm:prSet>
      <dgm:spPr/>
    </dgm:pt>
    <dgm:pt modelId="{C299FAD5-DAF4-C547-945D-19ABF5933D81}" type="pres">
      <dgm:prSet presAssocID="{25622EC3-FE57-B247-A56A-6F6368C9AD97}" presName="Name8" presStyleCnt="0"/>
      <dgm:spPr/>
    </dgm:pt>
    <dgm:pt modelId="{33B47768-5AFF-9A40-9D94-50D99F4E0D14}" type="pres">
      <dgm:prSet presAssocID="{25622EC3-FE57-B247-A56A-6F6368C9AD97}" presName="level" presStyleLbl="node1" presStyleIdx="0" presStyleCnt="4">
        <dgm:presLayoutVars>
          <dgm:chMax val="1"/>
          <dgm:bulletEnabled val="1"/>
        </dgm:presLayoutVars>
      </dgm:prSet>
      <dgm:spPr/>
      <dgm:t>
        <a:bodyPr/>
        <a:lstStyle/>
        <a:p>
          <a:endParaRPr lang="en-US"/>
        </a:p>
      </dgm:t>
    </dgm:pt>
    <dgm:pt modelId="{603B50E5-6D50-2C42-83B9-3587B3AA0E8C}" type="pres">
      <dgm:prSet presAssocID="{25622EC3-FE57-B247-A56A-6F6368C9AD97}" presName="levelTx" presStyleLbl="revTx" presStyleIdx="0" presStyleCnt="0">
        <dgm:presLayoutVars>
          <dgm:chMax val="1"/>
          <dgm:bulletEnabled val="1"/>
        </dgm:presLayoutVars>
      </dgm:prSet>
      <dgm:spPr/>
      <dgm:t>
        <a:bodyPr/>
        <a:lstStyle/>
        <a:p>
          <a:endParaRPr lang="en-US"/>
        </a:p>
      </dgm:t>
    </dgm:pt>
    <dgm:pt modelId="{4350D652-3DEE-B542-8456-91F277CECC98}" type="pres">
      <dgm:prSet presAssocID="{BF0109B3-F193-BA45-838D-4716644B7BD8}" presName="Name8" presStyleCnt="0"/>
      <dgm:spPr/>
    </dgm:pt>
    <dgm:pt modelId="{5A00A3FE-17F3-2746-BA99-F2D5A88A6E32}" type="pres">
      <dgm:prSet presAssocID="{BF0109B3-F193-BA45-838D-4716644B7BD8}" presName="level" presStyleLbl="node1" presStyleIdx="1" presStyleCnt="4">
        <dgm:presLayoutVars>
          <dgm:chMax val="1"/>
          <dgm:bulletEnabled val="1"/>
        </dgm:presLayoutVars>
      </dgm:prSet>
      <dgm:spPr/>
      <dgm:t>
        <a:bodyPr/>
        <a:lstStyle/>
        <a:p>
          <a:endParaRPr lang="en-US"/>
        </a:p>
      </dgm:t>
    </dgm:pt>
    <dgm:pt modelId="{4CC3D88B-F61E-4844-A690-8242CE295D35}" type="pres">
      <dgm:prSet presAssocID="{BF0109B3-F193-BA45-838D-4716644B7BD8}" presName="levelTx" presStyleLbl="revTx" presStyleIdx="0" presStyleCnt="0">
        <dgm:presLayoutVars>
          <dgm:chMax val="1"/>
          <dgm:bulletEnabled val="1"/>
        </dgm:presLayoutVars>
      </dgm:prSet>
      <dgm:spPr/>
      <dgm:t>
        <a:bodyPr/>
        <a:lstStyle/>
        <a:p>
          <a:endParaRPr lang="en-US"/>
        </a:p>
      </dgm:t>
    </dgm:pt>
    <dgm:pt modelId="{8E57F71A-D7AC-BC49-89FE-6112051C1013}" type="pres">
      <dgm:prSet presAssocID="{AC89B143-6AF9-9645-9DE8-5C513BD14BA6}" presName="Name8" presStyleCnt="0"/>
      <dgm:spPr/>
    </dgm:pt>
    <dgm:pt modelId="{30A92B44-C1CF-0D4A-BBA3-584BE522FE70}" type="pres">
      <dgm:prSet presAssocID="{AC89B143-6AF9-9645-9DE8-5C513BD14BA6}" presName="level" presStyleLbl="node1" presStyleIdx="2" presStyleCnt="4">
        <dgm:presLayoutVars>
          <dgm:chMax val="1"/>
          <dgm:bulletEnabled val="1"/>
        </dgm:presLayoutVars>
      </dgm:prSet>
      <dgm:spPr/>
      <dgm:t>
        <a:bodyPr/>
        <a:lstStyle/>
        <a:p>
          <a:endParaRPr lang="en-US"/>
        </a:p>
      </dgm:t>
    </dgm:pt>
    <dgm:pt modelId="{A343D1A0-3592-3745-A2C3-729E59A8EB28}" type="pres">
      <dgm:prSet presAssocID="{AC89B143-6AF9-9645-9DE8-5C513BD14BA6}" presName="levelTx" presStyleLbl="revTx" presStyleIdx="0" presStyleCnt="0">
        <dgm:presLayoutVars>
          <dgm:chMax val="1"/>
          <dgm:bulletEnabled val="1"/>
        </dgm:presLayoutVars>
      </dgm:prSet>
      <dgm:spPr/>
      <dgm:t>
        <a:bodyPr/>
        <a:lstStyle/>
        <a:p>
          <a:endParaRPr lang="en-US"/>
        </a:p>
      </dgm:t>
    </dgm:pt>
    <dgm:pt modelId="{302B7F10-DB68-C146-BAEC-C6C9E15E81E2}" type="pres">
      <dgm:prSet presAssocID="{0825740D-D83E-C44F-9D40-2FC01DBB1FDA}" presName="Name8" presStyleCnt="0"/>
      <dgm:spPr/>
    </dgm:pt>
    <dgm:pt modelId="{62825B62-C2E7-8E4F-BDDD-122C8A6DDE17}" type="pres">
      <dgm:prSet presAssocID="{0825740D-D83E-C44F-9D40-2FC01DBB1FDA}" presName="level" presStyleLbl="node1" presStyleIdx="3" presStyleCnt="4">
        <dgm:presLayoutVars>
          <dgm:chMax val="1"/>
          <dgm:bulletEnabled val="1"/>
        </dgm:presLayoutVars>
      </dgm:prSet>
      <dgm:spPr/>
      <dgm:t>
        <a:bodyPr/>
        <a:lstStyle/>
        <a:p>
          <a:endParaRPr lang="en-US"/>
        </a:p>
      </dgm:t>
    </dgm:pt>
    <dgm:pt modelId="{F753C1F0-C9EF-004E-A738-55A2C86E96B2}" type="pres">
      <dgm:prSet presAssocID="{0825740D-D83E-C44F-9D40-2FC01DBB1FDA}" presName="levelTx" presStyleLbl="revTx" presStyleIdx="0" presStyleCnt="0">
        <dgm:presLayoutVars>
          <dgm:chMax val="1"/>
          <dgm:bulletEnabled val="1"/>
        </dgm:presLayoutVars>
      </dgm:prSet>
      <dgm:spPr/>
      <dgm:t>
        <a:bodyPr/>
        <a:lstStyle/>
        <a:p>
          <a:endParaRPr lang="en-US"/>
        </a:p>
      </dgm:t>
    </dgm:pt>
  </dgm:ptLst>
  <dgm:cxnLst>
    <dgm:cxn modelId="{DD51926C-BC9A-4AEC-9854-BAA58D577740}" type="presOf" srcId="{D4944B34-98CD-6A49-8C3C-1C27C1FE09BA}" destId="{3CA58700-6AEC-3A43-B660-6B5F6B12CC18}" srcOrd="0" destOrd="0" presId="urn:microsoft.com/office/officeart/2005/8/layout/pyramid1"/>
    <dgm:cxn modelId="{47D5A9C0-B51E-FD4D-9575-253C70671147}" srcId="{D4944B34-98CD-6A49-8C3C-1C27C1FE09BA}" destId="{AC89B143-6AF9-9645-9DE8-5C513BD14BA6}" srcOrd="2" destOrd="0" parTransId="{0308F035-036C-EB48-B963-2B7DAD4CF422}" sibTransId="{4620DC64-114D-F54A-B4B5-EB97E00A3BC0}"/>
    <dgm:cxn modelId="{BF14FF20-EEFD-DA4F-A66F-8C705CE05812}" srcId="{D4944B34-98CD-6A49-8C3C-1C27C1FE09BA}" destId="{BF0109B3-F193-BA45-838D-4716644B7BD8}" srcOrd="1" destOrd="0" parTransId="{9D5F3145-50BC-EE4D-AB31-EFBA7D23274E}" sibTransId="{B852EDBE-BDD0-3C4F-9614-9E1A6011FAC9}"/>
    <dgm:cxn modelId="{E99F2443-7CF0-B64F-9D4B-60EEA4E2468E}" srcId="{D4944B34-98CD-6A49-8C3C-1C27C1FE09BA}" destId="{0825740D-D83E-C44F-9D40-2FC01DBB1FDA}" srcOrd="3" destOrd="0" parTransId="{F8BB2FBA-7D8E-A749-A619-8C3BDC0986D6}" sibTransId="{642485FC-09E1-8A47-9A99-B8EF94FC1FFD}"/>
    <dgm:cxn modelId="{DD1B64F5-E273-446F-9C6C-9AD02769A8AC}" type="presOf" srcId="{0825740D-D83E-C44F-9D40-2FC01DBB1FDA}" destId="{62825B62-C2E7-8E4F-BDDD-122C8A6DDE17}" srcOrd="0" destOrd="0" presId="urn:microsoft.com/office/officeart/2005/8/layout/pyramid1"/>
    <dgm:cxn modelId="{1EE4AF2A-8883-443F-AC50-18D4DA404493}" type="presOf" srcId="{BF0109B3-F193-BA45-838D-4716644B7BD8}" destId="{5A00A3FE-17F3-2746-BA99-F2D5A88A6E32}" srcOrd="0" destOrd="0" presId="urn:microsoft.com/office/officeart/2005/8/layout/pyramid1"/>
    <dgm:cxn modelId="{AFA6BB64-DEC3-41E6-8C0A-C237999ED4BE}" type="presOf" srcId="{AC89B143-6AF9-9645-9DE8-5C513BD14BA6}" destId="{30A92B44-C1CF-0D4A-BBA3-584BE522FE70}" srcOrd="0" destOrd="0" presId="urn:microsoft.com/office/officeart/2005/8/layout/pyramid1"/>
    <dgm:cxn modelId="{FCEC82F3-833A-4466-8ACD-3CB1112619C3}" type="presOf" srcId="{0825740D-D83E-C44F-9D40-2FC01DBB1FDA}" destId="{F753C1F0-C9EF-004E-A738-55A2C86E96B2}" srcOrd="1" destOrd="0" presId="urn:microsoft.com/office/officeart/2005/8/layout/pyramid1"/>
    <dgm:cxn modelId="{C2D9A40C-FABF-4E93-BC7C-3A82382906AB}" type="presOf" srcId="{BF0109B3-F193-BA45-838D-4716644B7BD8}" destId="{4CC3D88B-F61E-4844-A690-8242CE295D35}" srcOrd="1" destOrd="0" presId="urn:microsoft.com/office/officeart/2005/8/layout/pyramid1"/>
    <dgm:cxn modelId="{2424E1F2-AB5A-44C3-AC51-E7C39CAD5B65}" type="presOf" srcId="{AC89B143-6AF9-9645-9DE8-5C513BD14BA6}" destId="{A343D1A0-3592-3745-A2C3-729E59A8EB28}" srcOrd="1" destOrd="0" presId="urn:microsoft.com/office/officeart/2005/8/layout/pyramid1"/>
    <dgm:cxn modelId="{580D78F3-B18A-3647-85F7-77AD18C563CA}" srcId="{D4944B34-98CD-6A49-8C3C-1C27C1FE09BA}" destId="{25622EC3-FE57-B247-A56A-6F6368C9AD97}" srcOrd="0" destOrd="0" parTransId="{75C45685-37C1-444C-89DB-CC3869F95DDE}" sibTransId="{EBB52A12-9F87-3045-9BFC-BB2337B9A094}"/>
    <dgm:cxn modelId="{C1D4A475-CED5-4133-AD7A-A14E88601DE4}" type="presOf" srcId="{25622EC3-FE57-B247-A56A-6F6368C9AD97}" destId="{603B50E5-6D50-2C42-83B9-3587B3AA0E8C}" srcOrd="1" destOrd="0" presId="urn:microsoft.com/office/officeart/2005/8/layout/pyramid1"/>
    <dgm:cxn modelId="{F434E532-0FA0-435A-AB87-DB77D5AE049E}" type="presOf" srcId="{25622EC3-FE57-B247-A56A-6F6368C9AD97}" destId="{33B47768-5AFF-9A40-9D94-50D99F4E0D14}" srcOrd="0" destOrd="0" presId="urn:microsoft.com/office/officeart/2005/8/layout/pyramid1"/>
    <dgm:cxn modelId="{CB2E3B3B-7EF4-4D33-BB49-E17BA6125606}" type="presParOf" srcId="{3CA58700-6AEC-3A43-B660-6B5F6B12CC18}" destId="{C299FAD5-DAF4-C547-945D-19ABF5933D81}" srcOrd="0" destOrd="0" presId="urn:microsoft.com/office/officeart/2005/8/layout/pyramid1"/>
    <dgm:cxn modelId="{083C3712-7885-4550-B020-589109D929B8}" type="presParOf" srcId="{C299FAD5-DAF4-C547-945D-19ABF5933D81}" destId="{33B47768-5AFF-9A40-9D94-50D99F4E0D14}" srcOrd="0" destOrd="0" presId="urn:microsoft.com/office/officeart/2005/8/layout/pyramid1"/>
    <dgm:cxn modelId="{7BC996CD-6C32-4377-B105-2D07BF6CE0D1}" type="presParOf" srcId="{C299FAD5-DAF4-C547-945D-19ABF5933D81}" destId="{603B50E5-6D50-2C42-83B9-3587B3AA0E8C}" srcOrd="1" destOrd="0" presId="urn:microsoft.com/office/officeart/2005/8/layout/pyramid1"/>
    <dgm:cxn modelId="{55DC9BB1-8E99-48C1-AFDE-1991A152C2AE}" type="presParOf" srcId="{3CA58700-6AEC-3A43-B660-6B5F6B12CC18}" destId="{4350D652-3DEE-B542-8456-91F277CECC98}" srcOrd="1" destOrd="0" presId="urn:microsoft.com/office/officeart/2005/8/layout/pyramid1"/>
    <dgm:cxn modelId="{69ED7B87-8CB5-415D-A923-2A12C5070890}" type="presParOf" srcId="{4350D652-3DEE-B542-8456-91F277CECC98}" destId="{5A00A3FE-17F3-2746-BA99-F2D5A88A6E32}" srcOrd="0" destOrd="0" presId="urn:microsoft.com/office/officeart/2005/8/layout/pyramid1"/>
    <dgm:cxn modelId="{940428D1-58D7-46A4-BB4B-7F1A235A23A3}" type="presParOf" srcId="{4350D652-3DEE-B542-8456-91F277CECC98}" destId="{4CC3D88B-F61E-4844-A690-8242CE295D35}" srcOrd="1" destOrd="0" presId="urn:microsoft.com/office/officeart/2005/8/layout/pyramid1"/>
    <dgm:cxn modelId="{BD4F3FEB-0F60-4746-A073-12A52F7FFA47}" type="presParOf" srcId="{3CA58700-6AEC-3A43-B660-6B5F6B12CC18}" destId="{8E57F71A-D7AC-BC49-89FE-6112051C1013}" srcOrd="2" destOrd="0" presId="urn:microsoft.com/office/officeart/2005/8/layout/pyramid1"/>
    <dgm:cxn modelId="{A910DEA4-2BD3-411D-8B88-5258AE7B4C75}" type="presParOf" srcId="{8E57F71A-D7AC-BC49-89FE-6112051C1013}" destId="{30A92B44-C1CF-0D4A-BBA3-584BE522FE70}" srcOrd="0" destOrd="0" presId="urn:microsoft.com/office/officeart/2005/8/layout/pyramid1"/>
    <dgm:cxn modelId="{5BBA5795-AE9C-4940-817A-298D1B19C835}" type="presParOf" srcId="{8E57F71A-D7AC-BC49-89FE-6112051C1013}" destId="{A343D1A0-3592-3745-A2C3-729E59A8EB28}" srcOrd="1" destOrd="0" presId="urn:microsoft.com/office/officeart/2005/8/layout/pyramid1"/>
    <dgm:cxn modelId="{9BFCE0E2-E840-422D-9829-5DB32B800CE5}" type="presParOf" srcId="{3CA58700-6AEC-3A43-B660-6B5F6B12CC18}" destId="{302B7F10-DB68-C146-BAEC-C6C9E15E81E2}" srcOrd="3" destOrd="0" presId="urn:microsoft.com/office/officeart/2005/8/layout/pyramid1"/>
    <dgm:cxn modelId="{FAB6F9E7-9341-4C6D-8930-EB490CFA23F1}" type="presParOf" srcId="{302B7F10-DB68-C146-BAEC-C6C9E15E81E2}" destId="{62825B62-C2E7-8E4F-BDDD-122C8A6DDE17}" srcOrd="0" destOrd="0" presId="urn:microsoft.com/office/officeart/2005/8/layout/pyramid1"/>
    <dgm:cxn modelId="{179D5303-F1FA-438C-918E-DE5A3DC752D6}" type="presParOf" srcId="{302B7F10-DB68-C146-BAEC-C6C9E15E81E2}" destId="{F753C1F0-C9EF-004E-A738-55A2C86E96B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0A6F1A6-BC59-4997-B627-1526CA36F23A}" type="datetimeFigureOut">
              <a:rPr lang="en-US" smtClean="0"/>
              <a:pPr/>
              <a:t>2/28/13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E341161-41A3-4628-A954-6B698EDFA08D}" type="slidenum">
              <a:rPr lang="en-US" smtClean="0"/>
              <a:pPr/>
              <a:t>‹#›</a:t>
            </a:fld>
            <a:endParaRPr lang="en-US"/>
          </a:p>
        </p:txBody>
      </p:sp>
    </p:spTree>
    <p:extLst>
      <p:ext uri="{BB962C8B-B14F-4D97-AF65-F5344CB8AC3E}">
        <p14:creationId xmlns:p14="http://schemas.microsoft.com/office/powerpoint/2010/main" val="227672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E31B844-8C91-A146-AC73-5E4E85667476}" type="datetimeFigureOut">
              <a:rPr lang="en-US" smtClean="0"/>
              <a:pPr/>
              <a:t>2/28/13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26263D95-FB8A-4547-9EAE-EDAD708634F2}" type="slidenum">
              <a:rPr lang="en-US" smtClean="0"/>
              <a:pPr/>
              <a:t>‹#›</a:t>
            </a:fld>
            <a:endParaRPr lang="en-US"/>
          </a:p>
        </p:txBody>
      </p:sp>
    </p:spTree>
    <p:extLst>
      <p:ext uri="{BB962C8B-B14F-4D97-AF65-F5344CB8AC3E}">
        <p14:creationId xmlns:p14="http://schemas.microsoft.com/office/powerpoint/2010/main" val="190984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263D95-FB8A-4547-9EAE-EDAD708634F2}"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large % of large firms – they shrink</a:t>
            </a:r>
          </a:p>
          <a:p>
            <a:r>
              <a:rPr lang="en-US" dirty="0" smtClean="0"/>
              <a:t>We start too few firms – easy to leave</a:t>
            </a:r>
          </a:p>
          <a:p>
            <a:r>
              <a:rPr lang="en-US" dirty="0" smtClean="0"/>
              <a:t>Our Fast growing firms were started here</a:t>
            </a:r>
          </a:p>
          <a:p>
            <a:r>
              <a:rPr lang="en-US" dirty="0" smtClean="0"/>
              <a:t>Quality of life overcomes weak environment up to a point</a:t>
            </a:r>
          </a:p>
          <a:p>
            <a:r>
              <a:rPr lang="en-US" dirty="0" smtClean="0"/>
              <a:t>CEOs worried about ability to maintain growth</a:t>
            </a:r>
          </a:p>
          <a:p>
            <a:r>
              <a:rPr lang="en-US" dirty="0" smtClean="0"/>
              <a:t>Eco-systems are more curious, innovative and deal with fast growth and unexpected needs.</a:t>
            </a:r>
          </a:p>
          <a:p>
            <a:r>
              <a:rPr lang="en-US" dirty="0" smtClean="0"/>
              <a:t>Most fast growing CT firms were started here – none moved here. Companies likely to move if they succeed.</a:t>
            </a:r>
          </a:p>
          <a:p>
            <a:r>
              <a:rPr lang="en-US" dirty="0" smtClean="0"/>
              <a:t>CEOs worried about ability to maintain growth – so getting advice, looking and finding ‘better’ locations</a:t>
            </a:r>
          </a:p>
          <a:p>
            <a:r>
              <a:rPr lang="en-US" dirty="0" smtClean="0"/>
              <a:t>Quality of life overcomes weak innovation environment up to a point, but not forever</a:t>
            </a:r>
          </a:p>
          <a:p>
            <a:r>
              <a:rPr lang="en-US" dirty="0" smtClean="0"/>
              <a:t>Sense that other locations are becoming more business and growth friendly while Connecticut becomes less </a:t>
            </a:r>
          </a:p>
          <a:p>
            <a:r>
              <a:rPr lang="en-US" dirty="0" smtClean="0"/>
              <a:t>Most important take away: other locations are more curious, innovative and willing to deal with a culture of fast growth and unexpected needs.</a:t>
            </a:r>
          </a:p>
          <a:p>
            <a:endParaRPr lang="en-US" dirty="0"/>
          </a:p>
        </p:txBody>
      </p:sp>
      <p:sp>
        <p:nvSpPr>
          <p:cNvPr id="4" name="Slide Number Placeholder 3"/>
          <p:cNvSpPr>
            <a:spLocks noGrp="1"/>
          </p:cNvSpPr>
          <p:nvPr>
            <p:ph type="sldNum" sz="quarter" idx="10"/>
          </p:nvPr>
        </p:nvSpPr>
        <p:spPr/>
        <p:txBody>
          <a:bodyPr/>
          <a:lstStyle/>
          <a:p>
            <a:fld id="{26263D95-FB8A-4547-9EAE-EDAD708634F2}"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“Personally, I love it here, but it’s not a good place for my business.” - Fast growing firm CEO</a:t>
            </a:r>
          </a:p>
          <a:p>
            <a:pPr>
              <a:buNone/>
            </a:pPr>
            <a:r>
              <a:rPr lang="en-US" sz="1200" dirty="0" smtClean="0"/>
              <a:t>	</a:t>
            </a:r>
            <a:r>
              <a:rPr lang="en-US" sz="1200" i="1" dirty="0" smtClean="0"/>
              <a:t>So firms stay until beyond their comfort point and then often leave or find themselves underperforming. Intervention is needed earlier and start-up roots need to be explored and reconnected. </a:t>
            </a:r>
          </a:p>
          <a:p>
            <a:endParaRPr lang="en-US" dirty="0"/>
          </a:p>
        </p:txBody>
      </p:sp>
      <p:sp>
        <p:nvSpPr>
          <p:cNvPr id="4" name="Slide Number Placeholder 3"/>
          <p:cNvSpPr>
            <a:spLocks noGrp="1"/>
          </p:cNvSpPr>
          <p:nvPr>
            <p:ph type="sldNum" sz="quarter" idx="10"/>
          </p:nvPr>
        </p:nvSpPr>
        <p:spPr/>
        <p:txBody>
          <a:bodyPr/>
          <a:lstStyle/>
          <a:p>
            <a:fld id="{26263D95-FB8A-4547-9EAE-EDAD708634F2}"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CABEBC-E30A-4D7C-8EA6-732CDA41F0D4}" type="slidenum">
              <a:rPr lang="en-US" smtClean="0"/>
              <a:pPr>
                <a:defRPr/>
              </a:pPr>
              <a:t>28</a:t>
            </a:fld>
            <a:endParaRPr lang="en-US"/>
          </a:p>
        </p:txBody>
      </p:sp>
    </p:spTree>
    <p:extLst>
      <p:ext uri="{BB962C8B-B14F-4D97-AF65-F5344CB8AC3E}">
        <p14:creationId xmlns:p14="http://schemas.microsoft.com/office/powerpoint/2010/main" val="185781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 sites two reasons for this. Coffee houses represented a space where people could get together and exchange thoughts. This is where ideas were formed and morphed into something more. Steven Johnson notes that an astonishing number of ideas at that time had some association with coffee houses.</a:t>
            </a:r>
          </a:p>
          <a:p>
            <a:r>
              <a:rPr lang="en-US" sz="1200" b="0" i="0" kern="1200" dirty="0" smtClean="0">
                <a:solidFill>
                  <a:schemeClr val="tx1"/>
                </a:solidFill>
                <a:effectLst/>
                <a:latin typeface="+mn-lt"/>
                <a:ea typeface="+mn-ea"/>
                <a:cs typeface="+mn-cs"/>
              </a:rPr>
              <a:t>Secondly, coffee also brought about a major change in habit. Prior to coffee, alcoholic beverages had been the primary drink in Europe, both for the masses and the elite. The transition from alcohol to tea and coffee, marked a transition from a depressant to a stimulant. We can imagine the collective impact of such change. Perhaps it is not an accident that renaissance coincided with the advent of tea and coffee.</a:t>
            </a:r>
          </a:p>
          <a:p>
            <a:r>
              <a:rPr lang="en-US" sz="1200" b="0" i="0" kern="1200" dirty="0" smtClean="0">
                <a:solidFill>
                  <a:schemeClr val="tx1"/>
                </a:solidFill>
                <a:effectLst/>
                <a:latin typeface="+mn-lt"/>
                <a:ea typeface="+mn-ea"/>
                <a:cs typeface="+mn-cs"/>
              </a:rPr>
              <a:t>Throughout history, coffee houses have often been a place of intense social interaction. In the 17th century, the Ottoman historian İbrahim </a:t>
            </a:r>
            <a:r>
              <a:rPr lang="en-US" sz="1200" b="0" i="0" kern="1200" dirty="0" err="1" smtClean="0">
                <a:solidFill>
                  <a:schemeClr val="tx1"/>
                </a:solidFill>
                <a:effectLst/>
                <a:latin typeface="+mn-lt"/>
                <a:ea typeface="+mn-ea"/>
                <a:cs typeface="+mn-cs"/>
              </a:rPr>
              <a:t>Peçevi</a:t>
            </a:r>
            <a:r>
              <a:rPr lang="en-US" sz="1200" b="0" i="0" kern="1200" dirty="0" smtClean="0">
                <a:solidFill>
                  <a:schemeClr val="tx1"/>
                </a:solidFill>
                <a:effectLst/>
                <a:latin typeface="+mn-lt"/>
                <a:ea typeface="+mn-ea"/>
                <a:cs typeface="+mn-cs"/>
              </a:rPr>
              <a:t> wrote about the prevailing culture in coffee houses:</a:t>
            </a:r>
          </a:p>
          <a:p>
            <a:r>
              <a:rPr lang="en-US" sz="1200" b="0" i="1" kern="1200" dirty="0" smtClean="0">
                <a:solidFill>
                  <a:schemeClr val="tx1"/>
                </a:solidFill>
                <a:effectLst/>
                <a:latin typeface="+mn-lt"/>
                <a:ea typeface="+mn-ea"/>
                <a:cs typeface="+mn-cs"/>
              </a:rPr>
              <a:t>"These were enlightened gentlemen who are lively and addicted to amusement. They could gather as groups of twenty or thirty in each coffee house. Some of them reading books, discussing rules of good manners, as others were playing chess or backgammon. Some brought their newest poems or discussed art."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easier to see the role of coffee houses in innovation if we understand how innovation works. Steven Johnson explains the innovation process using the idea of "exaptation". Exaptation is a term used by evolutionary biologists to describe a phenomenon where a trait optimized by an organism for a specific use, gets hijacked for an entirely different function. In the technology world, world wide web is a perfect example of exaptation. Tim Berners Lee proposed web as a mechanism for sharing information, but the web has been adapted for various purposes such as shopping, watching videos and sharing photos.</a:t>
            </a:r>
          </a:p>
          <a:p>
            <a:r>
              <a:rPr lang="en-US" sz="1200" b="0" i="0" kern="1200" dirty="0" smtClean="0">
                <a:solidFill>
                  <a:schemeClr val="tx1"/>
                </a:solidFill>
                <a:effectLst/>
                <a:latin typeface="+mn-lt"/>
                <a:ea typeface="+mn-ea"/>
                <a:cs typeface="+mn-cs"/>
              </a:rPr>
              <a:t>Most innovations happen in this manner. Arthur Koestler eloquently said in his </a:t>
            </a:r>
            <a:r>
              <a:rPr lang="en-US" sz="1200" b="0" i="0" kern="1200" dirty="0" err="1" smtClean="0">
                <a:solidFill>
                  <a:schemeClr val="tx1"/>
                </a:solidFill>
                <a:effectLst/>
                <a:latin typeface="+mn-lt"/>
                <a:ea typeface="+mn-ea"/>
                <a:cs typeface="+mn-cs"/>
              </a:rPr>
              <a:t>book</a:t>
            </a:r>
            <a:r>
              <a:rPr lang="en-US" sz="1200" b="0" i="1" kern="1200" dirty="0" err="1" smtClean="0">
                <a:solidFill>
                  <a:schemeClr val="tx1"/>
                </a:solidFill>
                <a:effectLst/>
                <a:latin typeface="+mn-lt"/>
                <a:ea typeface="+mn-ea"/>
                <a:cs typeface="+mn-cs"/>
              </a:rPr>
              <a:t>The</a:t>
            </a:r>
            <a:r>
              <a:rPr lang="en-US" sz="1200" b="0" i="1" kern="1200" dirty="0" smtClean="0">
                <a:solidFill>
                  <a:schemeClr val="tx1"/>
                </a:solidFill>
                <a:effectLst/>
                <a:latin typeface="+mn-lt"/>
                <a:ea typeface="+mn-ea"/>
                <a:cs typeface="+mn-cs"/>
              </a:rPr>
              <a:t> Act of Creation</a:t>
            </a:r>
            <a:r>
              <a:rPr lang="en-US" sz="1200" b="0" i="0" kern="1200" dirty="0" smtClean="0">
                <a:solidFill>
                  <a:schemeClr val="tx1"/>
                </a:solidFill>
                <a:effectLst/>
                <a:latin typeface="+mn-lt"/>
                <a:ea typeface="+mn-ea"/>
                <a:cs typeface="+mn-cs"/>
              </a:rPr>
              <a:t> - "All decisive events in the history of scientific thought can be described in terms of mental cross-fertilization between different disciplines".</a:t>
            </a:r>
          </a:p>
          <a:p>
            <a:endParaRPr lang="en-US" dirty="0"/>
          </a:p>
        </p:txBody>
      </p:sp>
      <p:sp>
        <p:nvSpPr>
          <p:cNvPr id="4" name="Slide Number Placeholder 3"/>
          <p:cNvSpPr>
            <a:spLocks noGrp="1"/>
          </p:cNvSpPr>
          <p:nvPr>
            <p:ph type="sldNum" sz="quarter" idx="10"/>
          </p:nvPr>
        </p:nvSpPr>
        <p:spPr/>
        <p:txBody>
          <a:bodyPr/>
          <a:lstStyle/>
          <a:p>
            <a:pPr>
              <a:defRPr/>
            </a:pPr>
            <a:fld id="{AACABEBC-E30A-4D7C-8EA6-732CDA41F0D4}" type="slidenum">
              <a:rPr lang="en-US" smtClean="0"/>
              <a:pPr>
                <a:defRPr/>
              </a:pPr>
              <a:t>29</a:t>
            </a:fld>
            <a:endParaRPr lang="en-US"/>
          </a:p>
        </p:txBody>
      </p:sp>
    </p:spTree>
    <p:extLst>
      <p:ext uri="{BB962C8B-B14F-4D97-AF65-F5344CB8AC3E}">
        <p14:creationId xmlns:p14="http://schemas.microsoft.com/office/powerpoint/2010/main" val="1857810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In </a:t>
            </a:r>
            <a:r>
              <a:rPr lang="en-US" i="1" dirty="0" smtClean="0"/>
              <a:t>The Roots of American Industrialization</a:t>
            </a:r>
            <a:r>
              <a:rPr lang="en-US" dirty="0" smtClean="0"/>
              <a:t> Meyer reexamines previous studies, provides new evidence, and presents a new explanation. He argues that agriculture and industry both grew and transformed, thus constituting mutually reinforcing processes. Eastern agriculture thrived from 1790 to 1860, and rising farm productivity permitted surplus labor to enter factories and provided swelling food supplies for growing rural and urban populations. Farms that were on poor soil and distant from markets declined, whereas other farms successfully adjusted production as rural and urban markets expanded and as Midwestern agricultural products flowed eastward after 1840. Rural and urban demand for manufactures in the East supported diverse industrial development, and prosperous rural areas and burgeoning cities supplied increasing amounts of capital for investment. Metropolitan regional hinterlands around Boston, New York, Philadelphia, and, to a lesser extent, Baltimore, experienced broadly similar transformations of agriculture and manufacturing, forming the eastern anchor of the American manufacturing belt.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331669-5197-47FD-AB25-B1D6DFEA0C13}" type="slidenum">
              <a:rPr lang="en-US"/>
              <a:pPr fontAlgn="base">
                <a:spcBef>
                  <a:spcPct val="0"/>
                </a:spcBef>
                <a:spcAft>
                  <a:spcPct val="0"/>
                </a:spcAft>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221B5C-75E0-4550-9266-9AAA8C3C9276}" type="slidenum">
              <a:rPr lang="en-US"/>
              <a:pPr fontAlgn="base">
                <a:spcBef>
                  <a:spcPct val="0"/>
                </a:spcBef>
                <a:spcAft>
                  <a:spcPct val="0"/>
                </a:spcAft>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B1495B-3EDC-4CFA-A64B-C3B3FF2A708B}" type="slidenum">
              <a:rPr lang="en-US"/>
              <a:pPr fontAlgn="base">
                <a:spcBef>
                  <a:spcPct val="0"/>
                </a:spcBef>
                <a:spcAft>
                  <a:spcPct val="0"/>
                </a:spcAft>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B597AE-F92B-41F1-A0E4-069CE1A82681}" type="slidenum">
              <a:rPr lang="en-US"/>
              <a:pPr fontAlgn="base">
                <a:spcBef>
                  <a:spcPct val="0"/>
                </a:spcBef>
                <a:spcAft>
                  <a:spcPct val="0"/>
                </a:spcAft>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arenR"/>
            </a:pPr>
            <a:r>
              <a:rPr lang="en-US" dirty="0" smtClean="0"/>
              <a:t>Thick labor markets with jobs for specialized skilled labor</a:t>
            </a:r>
          </a:p>
          <a:p>
            <a:pPr marL="514350" indent="-514350">
              <a:buAutoNum type="arabicParenR"/>
            </a:pPr>
            <a:r>
              <a:rPr lang="en-US" dirty="0" smtClean="0"/>
              <a:t>Specialized providers to support enterprises at every stage (+ access to venture capital)</a:t>
            </a:r>
          </a:p>
          <a:p>
            <a:pPr marL="514350" indent="-514350">
              <a:buAutoNum type="arabicParenR"/>
            </a:pPr>
            <a:r>
              <a:rPr lang="en-US" dirty="0" smtClean="0"/>
              <a:t>Ideas, people and supply chains creating an  eco systems of successful start ups.</a:t>
            </a:r>
          </a:p>
          <a:p>
            <a:endParaRPr lang="en-US" dirty="0"/>
          </a:p>
        </p:txBody>
      </p:sp>
      <p:sp>
        <p:nvSpPr>
          <p:cNvPr id="4" name="Slide Number Placeholder 3"/>
          <p:cNvSpPr>
            <a:spLocks noGrp="1"/>
          </p:cNvSpPr>
          <p:nvPr>
            <p:ph type="sldNum" sz="quarter" idx="10"/>
          </p:nvPr>
        </p:nvSpPr>
        <p:spPr/>
        <p:txBody>
          <a:bodyPr/>
          <a:lstStyle/>
          <a:p>
            <a:fld id="{26263D95-FB8A-4547-9EAE-EDAD708634F2}" type="slidenum">
              <a:rPr lang="en-US" smtClean="0"/>
              <a:pPr/>
              <a:t>38</a:t>
            </a:fld>
            <a:endParaRPr lang="en-US"/>
          </a:p>
        </p:txBody>
      </p:sp>
    </p:spTree>
    <p:extLst>
      <p:ext uri="{BB962C8B-B14F-4D97-AF65-F5344CB8AC3E}">
        <p14:creationId xmlns:p14="http://schemas.microsoft.com/office/powerpoint/2010/main" val="361249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F6327B-38E3-4498-88A8-BE2DD2F0A80C}" type="slidenum">
              <a:rPr lang="en-US"/>
              <a:pPr fontAlgn="base">
                <a:spcBef>
                  <a:spcPct val="0"/>
                </a:spcBef>
                <a:spcAft>
                  <a:spcPct val="0"/>
                </a:spcAft>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06488" y="700088"/>
            <a:ext cx="4646612" cy="3486150"/>
          </a:xfrm>
          <a:noFill/>
          <a:ln>
            <a:solidFill>
              <a:srgbClr val="000000"/>
            </a:solidFill>
            <a:miter lim="800000"/>
            <a:headEnd/>
            <a:tailEnd/>
          </a:ln>
        </p:spPr>
      </p:sp>
      <p:sp>
        <p:nvSpPr>
          <p:cNvPr id="62467" name="Rectangle 3"/>
          <p:cNvSpPr>
            <a:spLocks noGrp="1" noChangeArrowheads="1"/>
          </p:cNvSpPr>
          <p:nvPr>
            <p:ph type="body" idx="1"/>
          </p:nvPr>
        </p:nvSpPr>
        <p:spPr bwMode="auto">
          <a:xfrm>
            <a:off x="685800" y="4415791"/>
            <a:ext cx="5486400" cy="4180152"/>
          </a:xfrm>
          <a:noFill/>
        </p:spPr>
        <p:txBody>
          <a:bodyPr wrap="square" numCol="1" anchor="t" anchorCtr="0" compatLnSpc="1">
            <a:prstTxWarp prst="textNoShape">
              <a:avLst/>
            </a:prstTxWarp>
          </a:bodyPr>
          <a:lstStyle/>
          <a:p>
            <a:pPr eaLnBrk="1" hangingPunct="1">
              <a:spcBef>
                <a:spcPct val="0"/>
              </a:spcBef>
            </a:pPr>
            <a:r>
              <a:rPr lang="en-US" dirty="0" smtClean="0">
                <a:latin typeface="Arial" charset="0"/>
              </a:rPr>
              <a:t>We want to give you input into each of these key areas in the continuum. We have brought people from all parts of the Connecticut economy to review these issues with you. </a:t>
            </a:r>
          </a:p>
          <a:p>
            <a:pPr eaLnBrk="1" hangingPunct="1">
              <a:spcBef>
                <a:spcPct val="0"/>
              </a:spcBef>
            </a:pPr>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buFont typeface="+mj-lt"/>
              <a:buAutoNum type="alphaUcPeriod"/>
            </a:pPr>
            <a:r>
              <a:rPr lang="en-US" sz="1200" dirty="0" smtClean="0"/>
              <a:t>Funding </a:t>
            </a:r>
          </a:p>
          <a:p>
            <a:pPr marL="457200" indent="-457200">
              <a:buFont typeface="+mj-lt"/>
              <a:buAutoNum type="alphaUcPeriod"/>
            </a:pPr>
            <a:r>
              <a:rPr lang="en-US" sz="1200" dirty="0" smtClean="0"/>
              <a:t>Retention Efforts</a:t>
            </a:r>
          </a:p>
          <a:p>
            <a:pPr marL="457200" indent="-457200">
              <a:buFont typeface="+mj-lt"/>
              <a:buAutoNum type="alphaUcPeriod"/>
            </a:pPr>
            <a:r>
              <a:rPr lang="en-US" sz="1200" dirty="0" smtClean="0"/>
              <a:t>Accelerators</a:t>
            </a:r>
          </a:p>
          <a:p>
            <a:pPr marL="457200" indent="-457200">
              <a:buFont typeface="+mj-lt"/>
              <a:buAutoNum type="alphaUcPeriod"/>
            </a:pPr>
            <a:r>
              <a:rPr lang="en-US" sz="1200" dirty="0" smtClean="0"/>
              <a:t>Business plan competitions</a:t>
            </a:r>
          </a:p>
          <a:p>
            <a:pPr marL="457200" indent="-457200">
              <a:buFont typeface="+mj-lt"/>
              <a:buAutoNum type="alphaUcPeriod"/>
            </a:pPr>
            <a:r>
              <a:rPr lang="en-US" sz="1200" dirty="0" smtClean="0"/>
              <a:t>Incubators</a:t>
            </a:r>
          </a:p>
          <a:p>
            <a:pPr marL="457200" indent="-457200">
              <a:buFont typeface="+mj-lt"/>
              <a:buAutoNum type="alphaUcPeriod"/>
            </a:pPr>
            <a:r>
              <a:rPr lang="en-US" sz="1200" dirty="0" smtClean="0"/>
              <a:t>Entrepreneurs in Residence</a:t>
            </a:r>
          </a:p>
          <a:p>
            <a:pPr marL="457200" indent="-457200">
              <a:buFont typeface="+mj-lt"/>
              <a:buAutoNum type="alphaUcPeriod"/>
            </a:pPr>
            <a:r>
              <a:rPr lang="en-US" sz="1200" dirty="0" smtClean="0"/>
              <a:t>Mentor networks</a:t>
            </a:r>
          </a:p>
          <a:p>
            <a:pPr marL="457200" indent="-457200">
              <a:buFont typeface="+mj-lt"/>
              <a:buAutoNum type="alphaUcPeriod"/>
            </a:pPr>
            <a:endParaRPr lang="en-US" sz="1200" dirty="0" smtClean="0"/>
          </a:p>
          <a:p>
            <a:pPr marL="457200" indent="-457200">
              <a:buFont typeface="+mj-lt"/>
              <a:buAutoNum type="alphaUcPeriod"/>
            </a:pPr>
            <a:r>
              <a:rPr lang="en-US" sz="1200" dirty="0" smtClean="0"/>
              <a:t>Opening universities to collaboration</a:t>
            </a:r>
          </a:p>
          <a:p>
            <a:pPr marL="457200" indent="-457200">
              <a:buFont typeface="+mj-lt"/>
              <a:buAutoNum type="alphaUcPeriod"/>
            </a:pPr>
            <a:r>
              <a:rPr lang="en-US" sz="1200" dirty="0" smtClean="0"/>
              <a:t>Skilled workers, key talent</a:t>
            </a:r>
          </a:p>
          <a:p>
            <a:pPr marL="457200" indent="-457200">
              <a:buFont typeface="+mj-lt"/>
              <a:buAutoNum type="alphaUcPeriod"/>
            </a:pPr>
            <a:r>
              <a:rPr lang="en-US" sz="1200" dirty="0" smtClean="0"/>
              <a:t>Grants &amp; debt</a:t>
            </a:r>
          </a:p>
          <a:p>
            <a:pPr marL="457200" indent="-457200">
              <a:buFont typeface="+mj-lt"/>
              <a:buAutoNum type="alphaUcPeriod"/>
            </a:pPr>
            <a:r>
              <a:rPr lang="en-US" sz="1200" dirty="0" smtClean="0"/>
              <a:t>Retention</a:t>
            </a:r>
          </a:p>
          <a:p>
            <a:pPr marL="457200" indent="-457200">
              <a:buFont typeface="+mj-lt"/>
              <a:buAutoNum type="alphaUcPeriod"/>
            </a:pPr>
            <a:r>
              <a:rPr lang="en-US" sz="1200" dirty="0" smtClean="0"/>
              <a:t>Regulatory Relief</a:t>
            </a:r>
          </a:p>
          <a:p>
            <a:pPr marL="457200" indent="-457200">
              <a:buFont typeface="+mj-lt"/>
              <a:buAutoNum type="alphaUcPeriod"/>
            </a:pPr>
            <a:r>
              <a:rPr lang="en-US" sz="1200" dirty="0" smtClean="0"/>
              <a:t>Connections to larger firms</a:t>
            </a:r>
          </a:p>
          <a:p>
            <a:pPr marL="457200" indent="-457200">
              <a:buFont typeface="+mj-lt"/>
              <a:buAutoNum type="alphaUcPeriod"/>
            </a:pPr>
            <a:r>
              <a:rPr lang="en-US" sz="1200" dirty="0" smtClean="0"/>
              <a:t>Market intelligence &amp; assessments</a:t>
            </a:r>
          </a:p>
          <a:p>
            <a:pPr marL="457200" indent="-457200">
              <a:buFont typeface="+mj-lt"/>
              <a:buAutoNum type="alphaUcPeriod"/>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DEFC1D0-F1DE-477D-9536-E7E23CE04E98}"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77F040-74CE-49E1-9ED1-F26E5B024775}" type="slidenum">
              <a:rPr lang="en-US"/>
              <a:pPr fontAlgn="base">
                <a:spcBef>
                  <a:spcPct val="0"/>
                </a:spcBef>
                <a:spcAft>
                  <a:spcPct val="0"/>
                </a:spcAft>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a:buChar char="•"/>
            </a:pPr>
            <a:r>
              <a:rPr lang="en-US" dirty="0" smtClean="0"/>
              <a:t>Disorganized ecosystem of regional efforts and assets</a:t>
            </a:r>
          </a:p>
          <a:p>
            <a:pPr marL="1085850" lvl="2" indent="-171450">
              <a:buFont typeface="Arial"/>
              <a:buChar char="•"/>
            </a:pPr>
            <a:r>
              <a:rPr lang="en-US" dirty="0" smtClean="0"/>
              <a:t>CTO for mentorship and capital-business plan development, GLP, Catalyst, MIT Clean Energy Prize, Grants, Loans, SBIR, Competitions all of which provide varying degrees of mentorship, executive education programs, and importantly funding.  </a:t>
            </a:r>
          </a:p>
          <a:p>
            <a:pPr marL="1085850" lvl="2" indent="-171450">
              <a:buFont typeface="Arial"/>
              <a:buChar char="•"/>
            </a:pPr>
            <a:endParaRPr lang="en-US" dirty="0" smtClean="0"/>
          </a:p>
          <a:p>
            <a:pPr marL="1085850" lvl="2" indent="-171450">
              <a:buFont typeface="Arial"/>
              <a:buChar char="•"/>
            </a:pPr>
            <a:r>
              <a:rPr lang="en-US" dirty="0" smtClean="0"/>
              <a:t>These programs help establish good foundations for companies to succeed but they tend to be periodic.</a:t>
            </a:r>
          </a:p>
          <a:p>
            <a:pPr marL="1085850" lvl="2" indent="-171450">
              <a:buFont typeface="Arial"/>
              <a:buChar char="•"/>
            </a:pPr>
            <a:endParaRPr lang="en-US" dirty="0" smtClean="0"/>
          </a:p>
          <a:p>
            <a:pPr marL="1085850" lvl="2" indent="-171450">
              <a:buFont typeface="Arial"/>
              <a:buChar char="•"/>
            </a:pPr>
            <a:r>
              <a:rPr lang="en-US" dirty="0" smtClean="0"/>
              <a:t>ACTION for incubators, an excellent resource that can also serve to help entrepreneur identify and fill some of their gaps in a very cost effective way.</a:t>
            </a:r>
          </a:p>
          <a:p>
            <a:pPr marL="1085850" lvl="2" indent="-171450">
              <a:buFont typeface="Arial"/>
              <a:buChar char="•"/>
            </a:pPr>
            <a:r>
              <a:rPr lang="en-US" dirty="0" smtClean="0"/>
              <a:t>There are a large number of test beds, often housed in the regions universities, that contain the infrastructure an entrepreneur needs to Many test beds and organizations helping emerging companies validate technology </a:t>
            </a:r>
          </a:p>
          <a:p>
            <a:endParaRPr lang="en-US" dirty="0"/>
          </a:p>
        </p:txBody>
      </p:sp>
      <p:sp>
        <p:nvSpPr>
          <p:cNvPr id="4" name="Slide Number Placeholder 3"/>
          <p:cNvSpPr>
            <a:spLocks noGrp="1"/>
          </p:cNvSpPr>
          <p:nvPr>
            <p:ph type="sldNum" sz="quarter" idx="10"/>
          </p:nvPr>
        </p:nvSpPr>
        <p:spPr/>
        <p:txBody>
          <a:bodyPr/>
          <a:lstStyle/>
          <a:p>
            <a:fld id="{EEBD0C2E-3F1C-1C4D-B2EF-AB3B5C39297F}"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212954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D0C2E-3F1C-1C4D-B2EF-AB3B5C39297F}"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661672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D0C2E-3F1C-1C4D-B2EF-AB3B5C39297F}"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216286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D0C2E-3F1C-1C4D-B2EF-AB3B5C39297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4797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D0C2E-3F1C-1C4D-B2EF-AB3B5C39297F}"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067536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inventory</a:t>
            </a:r>
          </a:p>
          <a:p>
            <a:r>
              <a:rPr lang="en-US" dirty="0" smtClean="0"/>
              <a:t>Place</a:t>
            </a:r>
            <a:r>
              <a:rPr lang="en-US" baseline="0" dirty="0" smtClean="0"/>
              <a:t> to find each other</a:t>
            </a:r>
          </a:p>
          <a:p>
            <a:r>
              <a:rPr lang="en-US" baseline="0" dirty="0" smtClean="0"/>
              <a:t>Know about funding opportunities</a:t>
            </a:r>
          </a:p>
          <a:p>
            <a:r>
              <a:rPr lang="en-US" baseline="0" dirty="0" smtClean="0"/>
              <a:t>Know about regional events</a:t>
            </a:r>
          </a:p>
          <a:p>
            <a:endParaRPr lang="en-US" baseline="0" dirty="0" smtClean="0"/>
          </a:p>
          <a:p>
            <a:endParaRPr lang="en-US" baseline="0" dirty="0" smtClean="0"/>
          </a:p>
          <a:p>
            <a:endParaRPr lang="en-US" dirty="0" smtClean="0"/>
          </a:p>
          <a:p>
            <a:r>
              <a:rPr lang="en-US" dirty="0" smtClean="0"/>
              <a:t>Enhance to include</a:t>
            </a:r>
            <a:r>
              <a:rPr lang="en-US" baseline="0" dirty="0" smtClean="0"/>
              <a:t> proactive introductions, elaborate mentor networks,</a:t>
            </a:r>
            <a:endParaRPr lang="en-US" dirty="0"/>
          </a:p>
        </p:txBody>
      </p:sp>
      <p:sp>
        <p:nvSpPr>
          <p:cNvPr id="4" name="Slide Number Placeholder 3"/>
          <p:cNvSpPr>
            <a:spLocks noGrp="1"/>
          </p:cNvSpPr>
          <p:nvPr>
            <p:ph type="sldNum" sz="quarter" idx="10"/>
          </p:nvPr>
        </p:nvSpPr>
        <p:spPr/>
        <p:txBody>
          <a:bodyPr/>
          <a:lstStyle/>
          <a:p>
            <a:fld id="{C35E1382-83C3-DE47-90D6-0D637C3DB094}"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486974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B77F040-74CE-49E1-9ED1-F26E5B024775}" type="slidenum">
              <a:rPr lang="en-US"/>
              <a:pPr fontAlgn="base">
                <a:spcBef>
                  <a:spcPct val="0"/>
                </a:spcBef>
                <a:spcAft>
                  <a:spcPct val="0"/>
                </a:spcAft>
              </a:pPr>
              <a:t>58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61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63D95-FB8A-4547-9EAE-EDAD708634F2}"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DD356-508E-4DC3-8C91-BD094E19F50F}"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DD356-508E-4DC3-8C91-BD094E19F50F}"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DD356-508E-4DC3-8C91-BD094E19F50F}"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5" name="Slide Number Placeholder 8"/>
          <p:cNvSpPr>
            <a:spLocks noGrp="1"/>
          </p:cNvSpPr>
          <p:nvPr>
            <p:ph type="sldNum" sz="quarter" idx="11"/>
          </p:nvPr>
        </p:nvSpPr>
        <p:spPr/>
        <p:txBody>
          <a:bodyPr/>
          <a:lstStyle>
            <a:lvl1pPr>
              <a:defRPr/>
            </a:lvl1pPr>
          </a:lstStyle>
          <a:p>
            <a:fld id="{84A5E0D3-EBBE-DB4D-9D97-381469AC148C}" type="slidenum">
              <a:rPr lang="en-US" smtClean="0"/>
              <a:pPr/>
              <a:t>‹#›</a:t>
            </a:fld>
            <a:endParaRPr lang="en-US"/>
          </a:p>
        </p:txBody>
      </p:sp>
      <p:sp>
        <p:nvSpPr>
          <p:cNvPr id="6" name="Footer Placeholder 9"/>
          <p:cNvSpPr>
            <a:spLocks noGrp="1"/>
          </p:cNvSpPr>
          <p:nvPr>
            <p:ph type="ftr" sz="quarter" idx="12"/>
          </p:nvPr>
        </p:nvSpPr>
        <p:spPr/>
        <p:txBody>
          <a:bodyPr/>
          <a:lstStyle>
            <a:lvl1pPr algn="ctr">
              <a:defRPr sz="1000">
                <a:solidFill>
                  <a:srgbClr val="000000"/>
                </a:solidFill>
              </a:defRPr>
            </a:lvl1pPr>
          </a:lstStyle>
          <a:p>
            <a:pPr>
              <a:defRPr/>
            </a:pPr>
            <a:endParaRPr lang="en-US"/>
          </a:p>
        </p:txBody>
      </p:sp>
    </p:spTree>
    <p:extLst>
      <p:ext uri="{BB962C8B-B14F-4D97-AF65-F5344CB8AC3E}">
        <p14:creationId xmlns:p14="http://schemas.microsoft.com/office/powerpoint/2010/main" val="363449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5" name="Slide Number Placeholder 8"/>
          <p:cNvSpPr>
            <a:spLocks noGrp="1"/>
          </p:cNvSpPr>
          <p:nvPr>
            <p:ph type="sldNum" sz="quarter" idx="11"/>
          </p:nvPr>
        </p:nvSpPr>
        <p:spPr/>
        <p:txBody>
          <a:bodyPr/>
          <a:lstStyle>
            <a:lvl1pPr>
              <a:defRPr/>
            </a:lvl1pPr>
          </a:lstStyle>
          <a:p>
            <a:fld id="{355CEDEF-03F8-9F49-9761-6A16511C546D}" type="slidenum">
              <a:rPr lang="en-US" smtClean="0"/>
              <a:pPr/>
              <a:t>‹#›</a:t>
            </a:fld>
            <a:endParaRPr lang="en-US"/>
          </a:p>
        </p:txBody>
      </p:sp>
      <p:sp>
        <p:nvSpPr>
          <p:cNvPr id="6" name="Footer Placeholder 9"/>
          <p:cNvSpPr>
            <a:spLocks noGrp="1"/>
          </p:cNvSpPr>
          <p:nvPr>
            <p:ph type="ftr" sz="quarter" idx="12"/>
          </p:nvPr>
        </p:nvSpPr>
        <p:spPr/>
        <p:txBody>
          <a:bodyPr/>
          <a:lstStyle>
            <a:lvl1pPr algn="ctr">
              <a:defRPr sz="1000">
                <a:solidFill>
                  <a:srgbClr val="000000"/>
                </a:solidFill>
              </a:defRPr>
            </a:lvl1pPr>
          </a:lstStyle>
          <a:p>
            <a:pPr>
              <a:defRPr/>
            </a:pPr>
            <a:endParaRPr lang="en-US"/>
          </a:p>
        </p:txBody>
      </p:sp>
    </p:spTree>
    <p:extLst>
      <p:ext uri="{BB962C8B-B14F-4D97-AF65-F5344CB8AC3E}">
        <p14:creationId xmlns:p14="http://schemas.microsoft.com/office/powerpoint/2010/main" val="357295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5" name="Slide Number Placeholder 8"/>
          <p:cNvSpPr>
            <a:spLocks noGrp="1"/>
          </p:cNvSpPr>
          <p:nvPr>
            <p:ph type="sldNum" sz="quarter" idx="11"/>
          </p:nvPr>
        </p:nvSpPr>
        <p:spPr/>
        <p:txBody>
          <a:bodyPr/>
          <a:lstStyle>
            <a:lvl1pPr>
              <a:defRPr sz="1200">
                <a:solidFill>
                  <a:schemeClr val="tx1"/>
                </a:solidFill>
              </a:defRPr>
            </a:lvl1pPr>
          </a:lstStyle>
          <a:p>
            <a:fld id="{44E86D25-8020-5D44-8D2B-19341A83B629}" type="slidenum">
              <a:rPr lang="en-US" smtClean="0">
                <a:solidFill>
                  <a:prstClr val="black"/>
                </a:solidFill>
              </a:rPr>
              <a:pPr/>
              <a:t>‹#›</a:t>
            </a:fld>
            <a:endParaRPr lang="en-US">
              <a:solidFill>
                <a:prstClr val="black"/>
              </a:solidFill>
            </a:endParaRPr>
          </a:p>
        </p:txBody>
      </p:sp>
      <p:sp>
        <p:nvSpPr>
          <p:cNvPr id="6" name="Footer Placeholder 9"/>
          <p:cNvSpPr>
            <a:spLocks noGrp="1"/>
          </p:cNvSpPr>
          <p:nvPr>
            <p:ph type="ftr" sz="quarter" idx="12"/>
          </p:nvPr>
        </p:nvSpPr>
        <p:spPr/>
        <p:txBody>
          <a:bodyPr/>
          <a:lstStyle>
            <a:lvl1pPr algn="ctr">
              <a:defRPr sz="1000">
                <a:solidFill>
                  <a:srgbClr val="000000"/>
                </a:solidFill>
              </a:defRPr>
            </a:lvl1pPr>
          </a:lstStyle>
          <a:p>
            <a:pPr>
              <a:defRPr/>
            </a:pPr>
            <a:endParaRPr lang="en-US"/>
          </a:p>
        </p:txBody>
      </p:sp>
    </p:spTree>
    <p:extLst>
      <p:ext uri="{BB962C8B-B14F-4D97-AF65-F5344CB8AC3E}">
        <p14:creationId xmlns:p14="http://schemas.microsoft.com/office/powerpoint/2010/main" val="236273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6" name="Slide Number Placeholder 8"/>
          <p:cNvSpPr>
            <a:spLocks noGrp="1"/>
          </p:cNvSpPr>
          <p:nvPr>
            <p:ph type="sldNum" sz="quarter" idx="11"/>
          </p:nvPr>
        </p:nvSpPr>
        <p:spPr/>
        <p:txBody>
          <a:bodyPr/>
          <a:lstStyle>
            <a:lvl1pPr>
              <a:defRPr/>
            </a:lvl1pPr>
          </a:lstStyle>
          <a:p>
            <a:fld id="{E47D613C-6DB1-F64E-9F3A-B345DAB5ACB5}" type="slidenum">
              <a:rPr lang="en-US" smtClean="0"/>
              <a:pPr/>
              <a:t>‹#›</a:t>
            </a:fld>
            <a:endParaRPr lang="en-US"/>
          </a:p>
        </p:txBody>
      </p:sp>
    </p:spTree>
    <p:extLst>
      <p:ext uri="{BB962C8B-B14F-4D97-AF65-F5344CB8AC3E}">
        <p14:creationId xmlns:p14="http://schemas.microsoft.com/office/powerpoint/2010/main" val="4091752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8" name="Slide Number Placeholder 8"/>
          <p:cNvSpPr>
            <a:spLocks noGrp="1"/>
          </p:cNvSpPr>
          <p:nvPr>
            <p:ph type="sldNum" sz="quarter" idx="11"/>
          </p:nvPr>
        </p:nvSpPr>
        <p:spPr/>
        <p:txBody>
          <a:bodyPr/>
          <a:lstStyle>
            <a:lvl1pPr>
              <a:defRPr/>
            </a:lvl1pPr>
          </a:lstStyle>
          <a:p>
            <a:fld id="{96169C93-DFE1-5C41-A6D7-5447C204C6EC}" type="slidenum">
              <a:rPr lang="en-US" smtClean="0"/>
              <a:pPr/>
              <a:t>‹#›</a:t>
            </a:fld>
            <a:endParaRPr lang="en-US"/>
          </a:p>
        </p:txBody>
      </p:sp>
    </p:spTree>
    <p:extLst>
      <p:ext uri="{BB962C8B-B14F-4D97-AF65-F5344CB8AC3E}">
        <p14:creationId xmlns:p14="http://schemas.microsoft.com/office/powerpoint/2010/main" val="318626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4" name="Slide Number Placeholder 8"/>
          <p:cNvSpPr>
            <a:spLocks noGrp="1"/>
          </p:cNvSpPr>
          <p:nvPr>
            <p:ph type="sldNum" sz="quarter" idx="11"/>
          </p:nvPr>
        </p:nvSpPr>
        <p:spPr/>
        <p:txBody>
          <a:bodyPr/>
          <a:lstStyle>
            <a:lvl1pPr>
              <a:defRPr/>
            </a:lvl1pPr>
          </a:lstStyle>
          <a:p>
            <a:fld id="{4B65ED68-1926-984E-85B8-5C3400750F04}" type="slidenum">
              <a:rPr lang="en-US" smtClean="0"/>
              <a:pPr/>
              <a:t>‹#›</a:t>
            </a:fld>
            <a:endParaRPr lang="en-US"/>
          </a:p>
        </p:txBody>
      </p:sp>
    </p:spTree>
    <p:extLst>
      <p:ext uri="{BB962C8B-B14F-4D97-AF65-F5344CB8AC3E}">
        <p14:creationId xmlns:p14="http://schemas.microsoft.com/office/powerpoint/2010/main" val="410717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3" name="Slide Number Placeholder 8"/>
          <p:cNvSpPr>
            <a:spLocks noGrp="1"/>
          </p:cNvSpPr>
          <p:nvPr>
            <p:ph type="sldNum" sz="quarter" idx="11"/>
          </p:nvPr>
        </p:nvSpPr>
        <p:spPr/>
        <p:txBody>
          <a:bodyPr/>
          <a:lstStyle>
            <a:lvl1pPr>
              <a:defRPr/>
            </a:lvl1pPr>
          </a:lstStyle>
          <a:p>
            <a:fld id="{F071ADA7-F102-5348-AC3B-4C9F392C4F6E}" type="slidenum">
              <a:rPr lang="en-US" smtClean="0"/>
              <a:pPr/>
              <a:t>‹#›</a:t>
            </a:fld>
            <a:endParaRPr lang="en-US"/>
          </a:p>
        </p:txBody>
      </p:sp>
    </p:spTree>
    <p:extLst>
      <p:ext uri="{BB962C8B-B14F-4D97-AF65-F5344CB8AC3E}">
        <p14:creationId xmlns:p14="http://schemas.microsoft.com/office/powerpoint/2010/main" val="330102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3" name="Slide Number Placeholder 3"/>
          <p:cNvSpPr>
            <a:spLocks noGrp="1"/>
          </p:cNvSpPr>
          <p:nvPr>
            <p:ph type="sldNum" sz="quarter" idx="11"/>
          </p:nvPr>
        </p:nvSpPr>
        <p:spPr/>
        <p:txBody>
          <a:bodyPr/>
          <a:lstStyle>
            <a:lvl1pPr>
              <a:defRPr/>
            </a:lvl1pPr>
          </a:lstStyle>
          <a:p>
            <a:fld id="{2A786F2A-E98C-BB4E-BDC8-7D35B0F590F9}" type="slidenum">
              <a:rPr lang="en-US" smtClean="0"/>
              <a:pPr/>
              <a:t>‹#›</a:t>
            </a:fld>
            <a:endParaRPr lang="en-US"/>
          </a:p>
        </p:txBody>
      </p:sp>
    </p:spTree>
    <p:extLst>
      <p:ext uri="{BB962C8B-B14F-4D97-AF65-F5344CB8AC3E}">
        <p14:creationId xmlns:p14="http://schemas.microsoft.com/office/powerpoint/2010/main" val="228181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8DD356-508E-4DC3-8C91-BD094E19F50F}"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6" name="Slide Number Placeholder 8"/>
          <p:cNvSpPr>
            <a:spLocks noGrp="1"/>
          </p:cNvSpPr>
          <p:nvPr>
            <p:ph type="sldNum" sz="quarter" idx="11"/>
          </p:nvPr>
        </p:nvSpPr>
        <p:spPr/>
        <p:txBody>
          <a:bodyPr/>
          <a:lstStyle>
            <a:lvl1pPr>
              <a:defRPr/>
            </a:lvl1pPr>
          </a:lstStyle>
          <a:p>
            <a:fld id="{9C6E57DD-5555-E64E-B4D2-66EEDBE9B0E2}" type="slidenum">
              <a:rPr lang="en-US" smtClean="0"/>
              <a:pPr/>
              <a:t>‹#›</a:t>
            </a:fld>
            <a:endParaRPr lang="en-US"/>
          </a:p>
        </p:txBody>
      </p:sp>
    </p:spTree>
    <p:extLst>
      <p:ext uri="{BB962C8B-B14F-4D97-AF65-F5344CB8AC3E}">
        <p14:creationId xmlns:p14="http://schemas.microsoft.com/office/powerpoint/2010/main" val="292254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6" name="Slide Number Placeholder 8"/>
          <p:cNvSpPr>
            <a:spLocks noGrp="1"/>
          </p:cNvSpPr>
          <p:nvPr>
            <p:ph type="sldNum" sz="quarter" idx="11"/>
          </p:nvPr>
        </p:nvSpPr>
        <p:spPr/>
        <p:txBody>
          <a:bodyPr/>
          <a:lstStyle>
            <a:lvl1pPr>
              <a:defRPr/>
            </a:lvl1pPr>
          </a:lstStyle>
          <a:p>
            <a:fld id="{ABBDD20F-3DA5-4A4C-83E1-42F396F2EE91}" type="slidenum">
              <a:rPr lang="en-US" smtClean="0"/>
              <a:pPr/>
              <a:t>‹#›</a:t>
            </a:fld>
            <a:endParaRPr lang="en-US"/>
          </a:p>
        </p:txBody>
      </p:sp>
    </p:spTree>
    <p:extLst>
      <p:ext uri="{BB962C8B-B14F-4D97-AF65-F5344CB8AC3E}">
        <p14:creationId xmlns:p14="http://schemas.microsoft.com/office/powerpoint/2010/main" val="360849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5" name="Slide Number Placeholder 8"/>
          <p:cNvSpPr>
            <a:spLocks noGrp="1"/>
          </p:cNvSpPr>
          <p:nvPr>
            <p:ph type="sldNum" sz="quarter" idx="11"/>
          </p:nvPr>
        </p:nvSpPr>
        <p:spPr/>
        <p:txBody>
          <a:bodyPr/>
          <a:lstStyle>
            <a:lvl1pPr>
              <a:defRPr/>
            </a:lvl1pPr>
          </a:lstStyle>
          <a:p>
            <a:fld id="{21EDF39F-E66F-724D-B909-D89735BC7E1A}" type="slidenum">
              <a:rPr lang="en-US" smtClean="0"/>
              <a:pPr/>
              <a:t>‹#›</a:t>
            </a:fld>
            <a:endParaRPr lang="en-US"/>
          </a:p>
        </p:txBody>
      </p:sp>
    </p:spTree>
    <p:extLst>
      <p:ext uri="{BB962C8B-B14F-4D97-AF65-F5344CB8AC3E}">
        <p14:creationId xmlns:p14="http://schemas.microsoft.com/office/powerpoint/2010/main" val="313140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76200"/>
            <a:ext cx="21336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5" name="Slide Number Placeholder 8"/>
          <p:cNvSpPr>
            <a:spLocks noGrp="1"/>
          </p:cNvSpPr>
          <p:nvPr>
            <p:ph type="sldNum" sz="quarter" idx="11"/>
          </p:nvPr>
        </p:nvSpPr>
        <p:spPr/>
        <p:txBody>
          <a:bodyPr/>
          <a:lstStyle>
            <a:lvl1pPr>
              <a:defRPr/>
            </a:lvl1pPr>
          </a:lstStyle>
          <a:p>
            <a:fld id="{801F3DE1-4786-F14B-B6E6-A8209516622C}" type="slidenum">
              <a:rPr lang="en-US" smtClean="0"/>
              <a:pPr/>
              <a:t>‹#›</a:t>
            </a:fld>
            <a:endParaRPr lang="en-US"/>
          </a:p>
        </p:txBody>
      </p:sp>
    </p:spTree>
    <p:extLst>
      <p:ext uri="{BB962C8B-B14F-4D97-AF65-F5344CB8AC3E}">
        <p14:creationId xmlns:p14="http://schemas.microsoft.com/office/powerpoint/2010/main" val="181988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r>
              <a:rPr lang="en-US" smtClean="0">
                <a:solidFill>
                  <a:prstClr val="black"/>
                </a:solidFill>
              </a:rPr>
              <a:t>March 27, 2012</a:t>
            </a:r>
            <a:endParaRPr lang="en-US">
              <a:solidFill>
                <a:prstClr val="black"/>
              </a:solidFill>
            </a:endParaRPr>
          </a:p>
        </p:txBody>
      </p:sp>
      <p:sp>
        <p:nvSpPr>
          <p:cNvPr id="3" name="Slide Number Placeholder 3"/>
          <p:cNvSpPr>
            <a:spLocks noGrp="1"/>
          </p:cNvSpPr>
          <p:nvPr>
            <p:ph type="sldNum" sz="quarter" idx="11"/>
          </p:nvPr>
        </p:nvSpPr>
        <p:spPr/>
        <p:txBody>
          <a:bodyPr/>
          <a:lstStyle>
            <a:lvl1pPr>
              <a:defRPr/>
            </a:lvl1pPr>
          </a:lstStyle>
          <a:p>
            <a:fld id="{2A786F2A-E98C-BB4E-BDC8-7D35B0F590F9}" type="slidenum">
              <a:rPr lang="en-US"/>
              <a:pPr/>
              <a:t>‹#›</a:t>
            </a:fld>
            <a:endParaRPr lang="en-US"/>
          </a:p>
        </p:txBody>
      </p:sp>
    </p:spTree>
    <p:extLst>
      <p:ext uri="{BB962C8B-B14F-4D97-AF65-F5344CB8AC3E}">
        <p14:creationId xmlns:p14="http://schemas.microsoft.com/office/powerpoint/2010/main" val="37588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DD356-508E-4DC3-8C91-BD094E19F50F}" type="datetimeFigureOut">
              <a:rPr lang="en-US" smtClean="0"/>
              <a:pPr/>
              <a:t>2/28/13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DD356-508E-4DC3-8C91-BD094E19F50F}"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DD356-508E-4DC3-8C91-BD094E19F50F}" type="datetimeFigureOut">
              <a:rPr lang="en-US" smtClean="0"/>
              <a:pPr/>
              <a:t>2/28/13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DD356-508E-4DC3-8C91-BD094E19F50F}" type="datetimeFigureOut">
              <a:rPr lang="en-US" smtClean="0"/>
              <a:pPr/>
              <a:t>2/28/13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DD356-508E-4DC3-8C91-BD094E19F50F}" type="datetimeFigureOut">
              <a:rPr lang="en-US" smtClean="0"/>
              <a:pPr/>
              <a:t>2/28/13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D356-508E-4DC3-8C91-BD094E19F50F}"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DD356-508E-4DC3-8C91-BD094E19F50F}" type="datetimeFigureOut">
              <a:rPr lang="en-US" smtClean="0"/>
              <a:pPr/>
              <a:t>2/28/13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C624E-9E97-4C9F-BD7A-622E0869C3B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60000"/>
              <a:lumOff val="40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DD356-508E-4DC3-8C91-BD094E19F50F}" type="datetimeFigureOut">
              <a:rPr lang="en-US" smtClean="0"/>
              <a:pPr/>
              <a:t>2/28/13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C624E-9E97-4C9F-BD7A-622E0869C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charset="0"/>
                <a:ea typeface="+mn-ea"/>
                <a:cs typeface="+mn-cs"/>
              </a:defRPr>
            </a:lvl1pPr>
          </a:lstStyle>
          <a:p>
            <a:pPr fontAlgn="base">
              <a:spcBef>
                <a:spcPct val="0"/>
              </a:spcBef>
              <a:spcAft>
                <a:spcPct val="0"/>
              </a:spcAft>
              <a:defRPr/>
            </a:pPr>
            <a:r>
              <a:rPr lang="en-US" smtClean="0">
                <a:solidFill>
                  <a:prstClr val="black"/>
                </a:solidFill>
              </a:rPr>
              <a:t>March 27, 2012</a:t>
            </a:r>
            <a:endParaRPr lang="en-US">
              <a:solidFill>
                <a:prstClr val="black"/>
              </a:solidFill>
            </a:endParaRPr>
          </a:p>
        </p:txBody>
      </p:sp>
      <p:sp>
        <p:nvSpPr>
          <p:cNvPr id="2" name="Rectangle 2"/>
          <p:cNvSpPr>
            <a:spLocks noGrp="1" noChangeArrowheads="1"/>
          </p:cNvSpPr>
          <p:nvPr>
            <p:ph type="title"/>
          </p:nvPr>
        </p:nvSpPr>
        <p:spPr bwMode="auto">
          <a:xfrm>
            <a:off x="152400" y="762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Line 23"/>
          <p:cNvSpPr>
            <a:spLocks noChangeShapeType="1"/>
          </p:cNvSpPr>
          <p:nvPr/>
        </p:nvSpPr>
        <p:spPr bwMode="auto">
          <a:xfrm>
            <a:off x="0" y="1298575"/>
            <a:ext cx="9144000" cy="0"/>
          </a:xfrm>
          <a:prstGeom prst="line">
            <a:avLst/>
          </a:prstGeom>
          <a:noFill/>
          <a:ln w="76200">
            <a:solidFill>
              <a:srgbClr val="0073E6"/>
            </a:solidFill>
            <a:round/>
            <a:headEnd/>
            <a:tailEnd/>
          </a:ln>
        </p:spPr>
        <p:txBody>
          <a:bodyPr/>
          <a:lstStyle/>
          <a:p>
            <a:pPr fontAlgn="base">
              <a:spcBef>
                <a:spcPct val="0"/>
              </a:spcBef>
              <a:spcAft>
                <a:spcPct val="0"/>
              </a:spcAft>
              <a:defRPr/>
            </a:pPr>
            <a:endParaRPr lang="en-US" sz="900">
              <a:solidFill>
                <a:prstClr val="black"/>
              </a:solidFill>
              <a:ea typeface="ＭＳ Ｐゴシック" pitchFamily="-84" charset="-128"/>
              <a:cs typeface="ＭＳ Ｐゴシック" pitchFamily="-84" charset="-128"/>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defRPr>
            </a:lvl1pPr>
          </a:lstStyle>
          <a:p>
            <a:pPr fontAlgn="base">
              <a:spcBef>
                <a:spcPct val="0"/>
              </a:spcBef>
              <a:spcAft>
                <a:spcPct val="0"/>
              </a:spcAft>
            </a:pPr>
            <a:fld id="{D607EA45-C896-194D-BE86-4F2DDF4061A1}" type="slidenum">
              <a:rPr lang="en-US" smtClean="0">
                <a:ea typeface="ＭＳ Ｐゴシック" charset="0"/>
              </a:rPr>
              <a:pPr fontAlgn="base">
                <a:spcBef>
                  <a:spcPct val="0"/>
                </a:spcBef>
                <a:spcAft>
                  <a:spcPct val="0"/>
                </a:spcAft>
              </a:pPr>
              <a:t>‹#›</a:t>
            </a:fld>
            <a:endParaRPr lang="en-US">
              <a:ea typeface="ＭＳ Ｐゴシック" charset="0"/>
            </a:endParaRPr>
          </a:p>
        </p:txBody>
      </p:sp>
      <p:sp>
        <p:nvSpPr>
          <p:cNvPr id="10" name="Footer Placeholder 9"/>
          <p:cNvSpPr>
            <a:spLocks noGrp="1"/>
          </p:cNvSpPr>
          <p:nvPr>
            <p:ph type="ftr" sz="quarter" idx="3"/>
          </p:nvPr>
        </p:nvSpPr>
        <p:spPr>
          <a:xfrm>
            <a:off x="3124200" y="6356350"/>
            <a:ext cx="2895600" cy="365125"/>
          </a:xfrm>
          <a:prstGeom prst="rect">
            <a:avLst/>
          </a:prstGeom>
        </p:spPr>
        <p:txBody>
          <a:bodyPr vert="horz" lIns="91440" tIns="45720" rIns="91440" bIns="45720" rtlCol="0" anchor="b"/>
          <a:lstStyle>
            <a:lvl1pPr algn="ctr">
              <a:defRPr sz="1000">
                <a:solidFill>
                  <a:schemeClr val="tx2"/>
                </a:solidFill>
                <a:latin typeface="Arial" charset="0"/>
                <a:ea typeface="ＭＳ Ｐゴシック" charset="-128"/>
                <a:cs typeface="ＭＳ Ｐゴシック" charset="-128"/>
              </a:defRPr>
            </a:lvl1pPr>
          </a:lstStyle>
          <a:p>
            <a:pPr fontAlgn="base">
              <a:spcBef>
                <a:spcPct val="0"/>
              </a:spcBef>
              <a:spcAft>
                <a:spcPct val="0"/>
              </a:spcAft>
              <a:defRPr/>
            </a:pPr>
            <a:endParaRPr lang="en-US">
              <a:solidFill>
                <a:srgbClr val="09213B"/>
              </a:solidFill>
            </a:endParaRPr>
          </a:p>
        </p:txBody>
      </p:sp>
      <p:pic>
        <p:nvPicPr>
          <p:cNvPr id="11" name="Picture 1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934200" y="76200"/>
            <a:ext cx="2178635" cy="1081168"/>
          </a:xfrm>
          <a:prstGeom prst="rect">
            <a:avLst/>
          </a:prstGeom>
        </p:spPr>
      </p:pic>
    </p:spTree>
    <p:extLst>
      <p:ext uri="{BB962C8B-B14F-4D97-AF65-F5344CB8AC3E}">
        <p14:creationId xmlns:p14="http://schemas.microsoft.com/office/powerpoint/2010/main" val="3860075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xmlns:p14="http://schemas.microsoft.com/office/powerpoint/2010/main" id="1" dur="indefinite" restart="never" nodeType="tmRoot"/>
      </p:par>
    </p:tnLst>
  </p:timing>
  <p:hf hdr="0" ftr="0"/>
  <p:txStyles>
    <p:titleStyle>
      <a:lvl1pPr algn="l" rtl="0" eaLnBrk="1" fontAlgn="base" hangingPunct="1">
        <a:spcBef>
          <a:spcPct val="0"/>
        </a:spcBef>
        <a:spcAft>
          <a:spcPct val="0"/>
        </a:spcAft>
        <a:defRPr sz="40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4000">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4000">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4000">
          <a:solidFill>
            <a:schemeClr val="tx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rgbClr val="009900"/>
        </a:buClr>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lr>
          <a:srgbClr val="0073E6"/>
        </a:buClr>
        <a:buFont typeface="Wingdings" charset="0"/>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009900"/>
        </a:buClr>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0099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 Id="rId3" Type="http://schemas.openxmlformats.org/officeDocument/2006/relationships/image" Target="../media/image5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png"/><Relationship Id="rId17" Type="http://schemas.openxmlformats.org/officeDocument/2006/relationships/image" Target="../media/image79.png"/><Relationship Id="rId18" Type="http://schemas.openxmlformats.org/officeDocument/2006/relationships/image" Target="../media/image80.png"/><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 Id="rId3"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696200" cy="1905000"/>
          </a:xfrm>
          <a:effectLst>
            <a:innerShdw blurRad="63500" dist="50800" dir="2700000">
              <a:prstClr val="black">
                <a:alpha val="50000"/>
              </a:prstClr>
            </a:innerShdw>
          </a:effectLst>
        </p:spPr>
        <p:txBody>
          <a:bodyPr>
            <a:normAutofit/>
          </a:bodyPr>
          <a:lstStyle/>
          <a:p>
            <a:r>
              <a:rPr lang="en-US" sz="3600" i="1" dirty="0" smtClean="0"/>
              <a:t>Connecticut </a:t>
            </a:r>
            <a:br>
              <a:rPr lang="en-US" sz="3600" i="1" dirty="0" smtClean="0"/>
            </a:br>
            <a:r>
              <a:rPr lang="en-US" sz="3600" i="1" dirty="0" smtClean="0"/>
              <a:t>Change and Innovation</a:t>
            </a:r>
            <a:endParaRPr lang="en-US" sz="3600" dirty="0"/>
          </a:p>
        </p:txBody>
      </p:sp>
      <p:sp>
        <p:nvSpPr>
          <p:cNvPr id="3" name="Subtitle 2"/>
          <p:cNvSpPr>
            <a:spLocks noGrp="1"/>
          </p:cNvSpPr>
          <p:nvPr>
            <p:ph type="subTitle" idx="1"/>
          </p:nvPr>
        </p:nvSpPr>
        <p:spPr>
          <a:xfrm>
            <a:off x="1447800" y="4800600"/>
            <a:ext cx="6400800" cy="1752600"/>
          </a:xfrm>
        </p:spPr>
        <p:txBody>
          <a:bodyPr>
            <a:normAutofit/>
          </a:bodyPr>
          <a:lstStyle/>
          <a:p>
            <a:r>
              <a:rPr lang="en-US" dirty="0" smtClean="0"/>
              <a:t>Matthew Nemerson</a:t>
            </a:r>
          </a:p>
          <a:p>
            <a:r>
              <a:rPr lang="en-US" sz="2000" i="1" dirty="0" smtClean="0"/>
              <a:t>President &amp; CEO – CTC </a:t>
            </a:r>
          </a:p>
          <a:p>
            <a:r>
              <a:rPr lang="en-US" dirty="0" smtClean="0"/>
              <a:t>February 2013</a:t>
            </a:r>
          </a:p>
        </p:txBody>
      </p:sp>
      <p:pic>
        <p:nvPicPr>
          <p:cNvPr id="4" name="Picture 3" descr="0_CTC Logo Small.jpg"/>
          <p:cNvPicPr>
            <a:picLocks noChangeAspect="1"/>
          </p:cNvPicPr>
          <p:nvPr/>
        </p:nvPicPr>
        <p:blipFill>
          <a:blip r:embed="rId3" cstate="print"/>
          <a:stretch>
            <a:fillRect/>
          </a:stretch>
        </p:blipFill>
        <p:spPr>
          <a:xfrm>
            <a:off x="838200" y="304800"/>
            <a:ext cx="2362200" cy="1457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381000" y="6096000"/>
            <a:ext cx="990600" cy="261610"/>
          </a:xfrm>
          <a:prstGeom prst="rect">
            <a:avLst/>
          </a:prstGeom>
          <a:noFill/>
        </p:spPr>
        <p:txBody>
          <a:bodyPr wrap="square" rtlCol="0">
            <a:spAutoFit/>
          </a:bodyPr>
          <a:lstStyle/>
          <a:p>
            <a:r>
              <a:rPr lang="en-US" sz="1100" dirty="0" smtClean="0"/>
              <a:t>2.4</a:t>
            </a:r>
            <a:endParaRPr lang="en-US" sz="1100" dirty="0"/>
          </a:p>
        </p:txBody>
      </p:sp>
      <p:pic>
        <p:nvPicPr>
          <p:cNvPr id="2050" name="Picture 2" descr="http://www.lions23b.org/images/Connecticut_flag-XXL-anim.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308264"/>
            <a:ext cx="2459084"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courantblogs.com/rick-green/wp-content/uploads/2012/05/still-revolutionary.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48400" y="561975"/>
            <a:ext cx="251460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5" descr="CV_GLO_WealthShift_0728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122"/>
            <a:ext cx="9144000" cy="684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Box 6"/>
          <p:cNvSpPr txBox="1">
            <a:spLocks noChangeArrowheads="1"/>
          </p:cNvSpPr>
          <p:nvPr/>
        </p:nvSpPr>
        <p:spPr bwMode="auto">
          <a:xfrm>
            <a:off x="3325091" y="1241003"/>
            <a:ext cx="943841" cy="10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59" tIns="49730" rIns="99459" bIns="49730">
            <a:spAutoFit/>
          </a:bodyPr>
          <a:lstStyle>
            <a:lvl1pPr>
              <a:defRPr sz="2400" i="1">
                <a:solidFill>
                  <a:schemeClr val="tx1"/>
                </a:solidFill>
                <a:latin typeface="Times" charset="0"/>
                <a:ea typeface="MS PGothic" pitchFamily="34" charset="-128"/>
              </a:defRPr>
            </a:lvl1pPr>
            <a:lvl2pPr marL="742950" indent="-285750">
              <a:defRPr sz="2400" i="1">
                <a:solidFill>
                  <a:schemeClr val="tx1"/>
                </a:solidFill>
                <a:latin typeface="Times" charset="0"/>
                <a:ea typeface="MS PGothic" pitchFamily="34" charset="-128"/>
              </a:defRPr>
            </a:lvl2pPr>
            <a:lvl3pPr marL="1143000" indent="-228600">
              <a:defRPr sz="2400" i="1">
                <a:solidFill>
                  <a:schemeClr val="tx1"/>
                </a:solidFill>
                <a:latin typeface="Times" charset="0"/>
                <a:ea typeface="MS PGothic" pitchFamily="34" charset="-128"/>
              </a:defRPr>
            </a:lvl3pPr>
            <a:lvl4pPr marL="1600200" indent="-228600">
              <a:defRPr sz="2400" i="1">
                <a:solidFill>
                  <a:schemeClr val="tx1"/>
                </a:solidFill>
                <a:latin typeface="Times" charset="0"/>
                <a:ea typeface="MS PGothic" pitchFamily="34" charset="-128"/>
              </a:defRPr>
            </a:lvl4pPr>
            <a:lvl5pPr marL="2057400" indent="-228600">
              <a:defRPr sz="2400" i="1">
                <a:solidFill>
                  <a:schemeClr val="tx1"/>
                </a:solidFill>
                <a:latin typeface="Times" charset="0"/>
                <a:ea typeface="MS PGothic" pitchFamily="34" charset="-128"/>
              </a:defRPr>
            </a:lvl5pPr>
            <a:lvl6pPr marL="2514600" indent="-228600" algn="r" eaLnBrk="0" fontAlgn="base" hangingPunct="0">
              <a:spcBef>
                <a:spcPct val="0"/>
              </a:spcBef>
              <a:spcAft>
                <a:spcPct val="0"/>
              </a:spcAft>
              <a:defRPr sz="2400" i="1">
                <a:solidFill>
                  <a:schemeClr val="tx1"/>
                </a:solidFill>
                <a:latin typeface="Times" charset="0"/>
                <a:ea typeface="MS PGothic" pitchFamily="34" charset="-128"/>
              </a:defRPr>
            </a:lvl6pPr>
            <a:lvl7pPr marL="2971800" indent="-228600" algn="r" eaLnBrk="0" fontAlgn="base" hangingPunct="0">
              <a:spcBef>
                <a:spcPct val="0"/>
              </a:spcBef>
              <a:spcAft>
                <a:spcPct val="0"/>
              </a:spcAft>
              <a:defRPr sz="2400" i="1">
                <a:solidFill>
                  <a:schemeClr val="tx1"/>
                </a:solidFill>
                <a:latin typeface="Times" charset="0"/>
                <a:ea typeface="MS PGothic" pitchFamily="34" charset="-128"/>
              </a:defRPr>
            </a:lvl7pPr>
            <a:lvl8pPr marL="3429000" indent="-228600" algn="r" eaLnBrk="0" fontAlgn="base" hangingPunct="0">
              <a:spcBef>
                <a:spcPct val="0"/>
              </a:spcBef>
              <a:spcAft>
                <a:spcPct val="0"/>
              </a:spcAft>
              <a:defRPr sz="2400" i="1">
                <a:solidFill>
                  <a:schemeClr val="tx1"/>
                </a:solidFill>
                <a:latin typeface="Times" charset="0"/>
                <a:ea typeface="MS PGothic" pitchFamily="34" charset="-128"/>
              </a:defRPr>
            </a:lvl8pPr>
            <a:lvl9pPr marL="3886200" indent="-228600" algn="r" eaLnBrk="0" fontAlgn="base" hangingPunct="0">
              <a:spcBef>
                <a:spcPct val="0"/>
              </a:spcBef>
              <a:spcAft>
                <a:spcPct val="0"/>
              </a:spcAft>
              <a:defRPr sz="2400" i="1">
                <a:solidFill>
                  <a:schemeClr val="tx1"/>
                </a:solidFill>
                <a:latin typeface="Times" charset="0"/>
                <a:ea typeface="MS PGothic" pitchFamily="34" charset="-128"/>
              </a:defRPr>
            </a:lvl9pPr>
          </a:lstStyle>
          <a:p>
            <a:r>
              <a:rPr lang="en-US" sz="1500" b="1">
                <a:solidFill>
                  <a:srgbClr val="82FF87"/>
                </a:solidFill>
              </a:rPr>
              <a:t>NAFTA</a:t>
            </a:r>
          </a:p>
          <a:p>
            <a:r>
              <a:rPr lang="en-US" sz="1500" b="1">
                <a:solidFill>
                  <a:srgbClr val="FF0000"/>
                </a:solidFill>
              </a:rPr>
              <a:t>193</a:t>
            </a:r>
          </a:p>
          <a:p>
            <a:r>
              <a:rPr lang="en-US" sz="1500" b="1">
                <a:solidFill>
                  <a:srgbClr val="FF5938"/>
                </a:solidFill>
              </a:rPr>
              <a:t>191</a:t>
            </a:r>
          </a:p>
          <a:p>
            <a:r>
              <a:rPr lang="en-US" sz="1500" b="1">
                <a:solidFill>
                  <a:srgbClr val="FFFF45"/>
                </a:solidFill>
              </a:rPr>
              <a:t>158</a:t>
            </a:r>
          </a:p>
        </p:txBody>
      </p:sp>
      <p:sp>
        <p:nvSpPr>
          <p:cNvPr id="74755" name="TextBox 7"/>
          <p:cNvSpPr txBox="1">
            <a:spLocks noChangeArrowheads="1"/>
          </p:cNvSpPr>
          <p:nvPr/>
        </p:nvSpPr>
        <p:spPr bwMode="auto">
          <a:xfrm>
            <a:off x="144318" y="1241003"/>
            <a:ext cx="754785" cy="10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59" tIns="49730" rIns="99459" bIns="49730">
            <a:spAutoFit/>
          </a:bodyPr>
          <a:lstStyle>
            <a:lvl1pPr>
              <a:defRPr sz="2400" i="1">
                <a:solidFill>
                  <a:schemeClr val="tx1"/>
                </a:solidFill>
                <a:latin typeface="Times" charset="0"/>
                <a:ea typeface="MS PGothic" pitchFamily="34" charset="-128"/>
              </a:defRPr>
            </a:lvl1pPr>
            <a:lvl2pPr marL="742950" indent="-285750">
              <a:defRPr sz="2400" i="1">
                <a:solidFill>
                  <a:schemeClr val="tx1"/>
                </a:solidFill>
                <a:latin typeface="Times" charset="0"/>
                <a:ea typeface="MS PGothic" pitchFamily="34" charset="-128"/>
              </a:defRPr>
            </a:lvl2pPr>
            <a:lvl3pPr marL="1143000" indent="-228600">
              <a:defRPr sz="2400" i="1">
                <a:solidFill>
                  <a:schemeClr val="tx1"/>
                </a:solidFill>
                <a:latin typeface="Times" charset="0"/>
                <a:ea typeface="MS PGothic" pitchFamily="34" charset="-128"/>
              </a:defRPr>
            </a:lvl3pPr>
            <a:lvl4pPr marL="1600200" indent="-228600">
              <a:defRPr sz="2400" i="1">
                <a:solidFill>
                  <a:schemeClr val="tx1"/>
                </a:solidFill>
                <a:latin typeface="Times" charset="0"/>
                <a:ea typeface="MS PGothic" pitchFamily="34" charset="-128"/>
              </a:defRPr>
            </a:lvl4pPr>
            <a:lvl5pPr marL="2057400" indent="-228600">
              <a:defRPr sz="2400" i="1">
                <a:solidFill>
                  <a:schemeClr val="tx1"/>
                </a:solidFill>
                <a:latin typeface="Times" charset="0"/>
                <a:ea typeface="MS PGothic" pitchFamily="34" charset="-128"/>
              </a:defRPr>
            </a:lvl5pPr>
            <a:lvl6pPr marL="2514600" indent="-228600" algn="r" eaLnBrk="0" fontAlgn="base" hangingPunct="0">
              <a:spcBef>
                <a:spcPct val="0"/>
              </a:spcBef>
              <a:spcAft>
                <a:spcPct val="0"/>
              </a:spcAft>
              <a:defRPr sz="2400" i="1">
                <a:solidFill>
                  <a:schemeClr val="tx1"/>
                </a:solidFill>
                <a:latin typeface="Times" charset="0"/>
                <a:ea typeface="MS PGothic" pitchFamily="34" charset="-128"/>
              </a:defRPr>
            </a:lvl6pPr>
            <a:lvl7pPr marL="2971800" indent="-228600" algn="r" eaLnBrk="0" fontAlgn="base" hangingPunct="0">
              <a:spcBef>
                <a:spcPct val="0"/>
              </a:spcBef>
              <a:spcAft>
                <a:spcPct val="0"/>
              </a:spcAft>
              <a:defRPr sz="2400" i="1">
                <a:solidFill>
                  <a:schemeClr val="tx1"/>
                </a:solidFill>
                <a:latin typeface="Times" charset="0"/>
                <a:ea typeface="MS PGothic" pitchFamily="34" charset="-128"/>
              </a:defRPr>
            </a:lvl7pPr>
            <a:lvl8pPr marL="3429000" indent="-228600" algn="r" eaLnBrk="0" fontAlgn="base" hangingPunct="0">
              <a:spcBef>
                <a:spcPct val="0"/>
              </a:spcBef>
              <a:spcAft>
                <a:spcPct val="0"/>
              </a:spcAft>
              <a:defRPr sz="2400" i="1">
                <a:solidFill>
                  <a:schemeClr val="tx1"/>
                </a:solidFill>
                <a:latin typeface="Times" charset="0"/>
                <a:ea typeface="MS PGothic" pitchFamily="34" charset="-128"/>
              </a:defRPr>
            </a:lvl8pPr>
            <a:lvl9pPr marL="3886200" indent="-228600" algn="r" eaLnBrk="0" fontAlgn="base" hangingPunct="0">
              <a:spcBef>
                <a:spcPct val="0"/>
              </a:spcBef>
              <a:spcAft>
                <a:spcPct val="0"/>
              </a:spcAft>
              <a:defRPr sz="2400" i="1">
                <a:solidFill>
                  <a:schemeClr val="tx1"/>
                </a:solidFill>
                <a:latin typeface="Times" charset="0"/>
                <a:ea typeface="MS PGothic" pitchFamily="34" charset="-128"/>
              </a:defRPr>
            </a:lvl9pPr>
          </a:lstStyle>
          <a:p>
            <a:r>
              <a:rPr lang="en-US" sz="1500" b="1">
                <a:solidFill>
                  <a:srgbClr val="82FF87"/>
                </a:solidFill>
              </a:rPr>
              <a:t>ASIA</a:t>
            </a:r>
          </a:p>
          <a:p>
            <a:r>
              <a:rPr lang="en-US" sz="1500" b="1">
                <a:solidFill>
                  <a:srgbClr val="FF0000"/>
                </a:solidFill>
              </a:rPr>
              <a:t>132</a:t>
            </a:r>
          </a:p>
          <a:p>
            <a:r>
              <a:rPr lang="en-US" sz="1500" b="1">
                <a:solidFill>
                  <a:srgbClr val="FF6600"/>
                </a:solidFill>
              </a:rPr>
              <a:t>118</a:t>
            </a:r>
          </a:p>
          <a:p>
            <a:r>
              <a:rPr lang="en-US" sz="1500" b="1">
                <a:solidFill>
                  <a:srgbClr val="FFFF45"/>
                </a:solidFill>
              </a:rPr>
              <a:t>135</a:t>
            </a:r>
          </a:p>
        </p:txBody>
      </p:sp>
      <p:sp>
        <p:nvSpPr>
          <p:cNvPr id="74756" name="TextBox 8"/>
          <p:cNvSpPr txBox="1">
            <a:spLocks noChangeArrowheads="1"/>
          </p:cNvSpPr>
          <p:nvPr/>
        </p:nvSpPr>
        <p:spPr bwMode="auto">
          <a:xfrm>
            <a:off x="6383194" y="1241003"/>
            <a:ext cx="1030432" cy="10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59" tIns="49730" rIns="99459" bIns="49730">
            <a:spAutoFit/>
          </a:bodyPr>
          <a:lstStyle>
            <a:lvl1pPr>
              <a:defRPr sz="2400" i="1">
                <a:solidFill>
                  <a:schemeClr val="tx1"/>
                </a:solidFill>
                <a:latin typeface="Times" charset="0"/>
                <a:ea typeface="MS PGothic" pitchFamily="34" charset="-128"/>
              </a:defRPr>
            </a:lvl1pPr>
            <a:lvl2pPr marL="742950" indent="-285750">
              <a:defRPr sz="2400" i="1">
                <a:solidFill>
                  <a:schemeClr val="tx1"/>
                </a:solidFill>
                <a:latin typeface="Times" charset="0"/>
                <a:ea typeface="MS PGothic" pitchFamily="34" charset="-128"/>
              </a:defRPr>
            </a:lvl2pPr>
            <a:lvl3pPr marL="1143000" indent="-228600">
              <a:defRPr sz="2400" i="1">
                <a:solidFill>
                  <a:schemeClr val="tx1"/>
                </a:solidFill>
                <a:latin typeface="Times" charset="0"/>
                <a:ea typeface="MS PGothic" pitchFamily="34" charset="-128"/>
              </a:defRPr>
            </a:lvl3pPr>
            <a:lvl4pPr marL="1600200" indent="-228600">
              <a:defRPr sz="2400" i="1">
                <a:solidFill>
                  <a:schemeClr val="tx1"/>
                </a:solidFill>
                <a:latin typeface="Times" charset="0"/>
                <a:ea typeface="MS PGothic" pitchFamily="34" charset="-128"/>
              </a:defRPr>
            </a:lvl4pPr>
            <a:lvl5pPr marL="2057400" indent="-228600">
              <a:defRPr sz="2400" i="1">
                <a:solidFill>
                  <a:schemeClr val="tx1"/>
                </a:solidFill>
                <a:latin typeface="Times" charset="0"/>
                <a:ea typeface="MS PGothic" pitchFamily="34" charset="-128"/>
              </a:defRPr>
            </a:lvl5pPr>
            <a:lvl6pPr marL="2514600" indent="-228600" algn="r" eaLnBrk="0" fontAlgn="base" hangingPunct="0">
              <a:spcBef>
                <a:spcPct val="0"/>
              </a:spcBef>
              <a:spcAft>
                <a:spcPct val="0"/>
              </a:spcAft>
              <a:defRPr sz="2400" i="1">
                <a:solidFill>
                  <a:schemeClr val="tx1"/>
                </a:solidFill>
                <a:latin typeface="Times" charset="0"/>
                <a:ea typeface="MS PGothic" pitchFamily="34" charset="-128"/>
              </a:defRPr>
            </a:lvl6pPr>
            <a:lvl7pPr marL="2971800" indent="-228600" algn="r" eaLnBrk="0" fontAlgn="base" hangingPunct="0">
              <a:spcBef>
                <a:spcPct val="0"/>
              </a:spcBef>
              <a:spcAft>
                <a:spcPct val="0"/>
              </a:spcAft>
              <a:defRPr sz="2400" i="1">
                <a:solidFill>
                  <a:schemeClr val="tx1"/>
                </a:solidFill>
                <a:latin typeface="Times" charset="0"/>
                <a:ea typeface="MS PGothic" pitchFamily="34" charset="-128"/>
              </a:defRPr>
            </a:lvl7pPr>
            <a:lvl8pPr marL="3429000" indent="-228600" algn="r" eaLnBrk="0" fontAlgn="base" hangingPunct="0">
              <a:spcBef>
                <a:spcPct val="0"/>
              </a:spcBef>
              <a:spcAft>
                <a:spcPct val="0"/>
              </a:spcAft>
              <a:defRPr sz="2400" i="1">
                <a:solidFill>
                  <a:schemeClr val="tx1"/>
                </a:solidFill>
                <a:latin typeface="Times" charset="0"/>
                <a:ea typeface="MS PGothic" pitchFamily="34" charset="-128"/>
              </a:defRPr>
            </a:lvl8pPr>
            <a:lvl9pPr marL="3886200" indent="-228600" algn="r" eaLnBrk="0" fontAlgn="base" hangingPunct="0">
              <a:spcBef>
                <a:spcPct val="0"/>
              </a:spcBef>
              <a:spcAft>
                <a:spcPct val="0"/>
              </a:spcAft>
              <a:defRPr sz="2400" i="1">
                <a:solidFill>
                  <a:schemeClr val="tx1"/>
                </a:solidFill>
                <a:latin typeface="Times" charset="0"/>
                <a:ea typeface="MS PGothic" pitchFamily="34" charset="-128"/>
              </a:defRPr>
            </a:lvl9pPr>
          </a:lstStyle>
          <a:p>
            <a:r>
              <a:rPr lang="en-US" sz="1500" b="1">
                <a:solidFill>
                  <a:srgbClr val="82FF87"/>
                </a:solidFill>
              </a:rPr>
              <a:t>EUROPE</a:t>
            </a:r>
          </a:p>
          <a:p>
            <a:r>
              <a:rPr lang="en-US" sz="1500" b="1">
                <a:solidFill>
                  <a:srgbClr val="FF0000"/>
                </a:solidFill>
              </a:rPr>
              <a:t>163</a:t>
            </a:r>
          </a:p>
          <a:p>
            <a:r>
              <a:rPr lang="en-US" sz="1500" b="1">
                <a:solidFill>
                  <a:srgbClr val="FF5938"/>
                </a:solidFill>
              </a:rPr>
              <a:t>177</a:t>
            </a:r>
          </a:p>
          <a:p>
            <a:r>
              <a:rPr lang="en-US" sz="1500" b="1">
                <a:solidFill>
                  <a:srgbClr val="FFFF45"/>
                </a:solidFill>
              </a:rPr>
              <a:t>189</a:t>
            </a:r>
          </a:p>
        </p:txBody>
      </p:sp>
      <p:sp>
        <p:nvSpPr>
          <p:cNvPr id="74757" name="TextBox 8"/>
          <p:cNvSpPr txBox="1">
            <a:spLocks noChangeArrowheads="1"/>
          </p:cNvSpPr>
          <p:nvPr/>
        </p:nvSpPr>
        <p:spPr bwMode="auto">
          <a:xfrm>
            <a:off x="7690717" y="1241003"/>
            <a:ext cx="1288761" cy="104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59" tIns="49730" rIns="99459" bIns="49730">
            <a:spAutoFit/>
          </a:bodyPr>
          <a:lstStyle>
            <a:lvl1pPr>
              <a:defRPr sz="2400" i="1">
                <a:solidFill>
                  <a:schemeClr val="tx1"/>
                </a:solidFill>
                <a:latin typeface="Times" charset="0"/>
                <a:ea typeface="MS PGothic" pitchFamily="34" charset="-128"/>
              </a:defRPr>
            </a:lvl1pPr>
            <a:lvl2pPr marL="742950" indent="-285750">
              <a:defRPr sz="2400" i="1">
                <a:solidFill>
                  <a:schemeClr val="tx1"/>
                </a:solidFill>
                <a:latin typeface="Times" charset="0"/>
                <a:ea typeface="MS PGothic" pitchFamily="34" charset="-128"/>
              </a:defRPr>
            </a:lvl2pPr>
            <a:lvl3pPr marL="1143000" indent="-228600">
              <a:defRPr sz="2400" i="1">
                <a:solidFill>
                  <a:schemeClr val="tx1"/>
                </a:solidFill>
                <a:latin typeface="Times" charset="0"/>
                <a:ea typeface="MS PGothic" pitchFamily="34" charset="-128"/>
              </a:defRPr>
            </a:lvl3pPr>
            <a:lvl4pPr marL="1600200" indent="-228600">
              <a:defRPr sz="2400" i="1">
                <a:solidFill>
                  <a:schemeClr val="tx1"/>
                </a:solidFill>
                <a:latin typeface="Times" charset="0"/>
                <a:ea typeface="MS PGothic" pitchFamily="34" charset="-128"/>
              </a:defRPr>
            </a:lvl4pPr>
            <a:lvl5pPr marL="2057400" indent="-228600">
              <a:defRPr sz="2400" i="1">
                <a:solidFill>
                  <a:schemeClr val="tx1"/>
                </a:solidFill>
                <a:latin typeface="Times" charset="0"/>
                <a:ea typeface="MS PGothic" pitchFamily="34" charset="-128"/>
              </a:defRPr>
            </a:lvl5pPr>
            <a:lvl6pPr marL="2514600" indent="-228600" algn="r" eaLnBrk="0" fontAlgn="base" hangingPunct="0">
              <a:spcBef>
                <a:spcPct val="0"/>
              </a:spcBef>
              <a:spcAft>
                <a:spcPct val="0"/>
              </a:spcAft>
              <a:defRPr sz="2400" i="1">
                <a:solidFill>
                  <a:schemeClr val="tx1"/>
                </a:solidFill>
                <a:latin typeface="Times" charset="0"/>
                <a:ea typeface="MS PGothic" pitchFamily="34" charset="-128"/>
              </a:defRPr>
            </a:lvl6pPr>
            <a:lvl7pPr marL="2971800" indent="-228600" algn="r" eaLnBrk="0" fontAlgn="base" hangingPunct="0">
              <a:spcBef>
                <a:spcPct val="0"/>
              </a:spcBef>
              <a:spcAft>
                <a:spcPct val="0"/>
              </a:spcAft>
              <a:defRPr sz="2400" i="1">
                <a:solidFill>
                  <a:schemeClr val="tx1"/>
                </a:solidFill>
                <a:latin typeface="Times" charset="0"/>
                <a:ea typeface="MS PGothic" pitchFamily="34" charset="-128"/>
              </a:defRPr>
            </a:lvl7pPr>
            <a:lvl8pPr marL="3429000" indent="-228600" algn="r" eaLnBrk="0" fontAlgn="base" hangingPunct="0">
              <a:spcBef>
                <a:spcPct val="0"/>
              </a:spcBef>
              <a:spcAft>
                <a:spcPct val="0"/>
              </a:spcAft>
              <a:defRPr sz="2400" i="1">
                <a:solidFill>
                  <a:schemeClr val="tx1"/>
                </a:solidFill>
                <a:latin typeface="Times" charset="0"/>
                <a:ea typeface="MS PGothic" pitchFamily="34" charset="-128"/>
              </a:defRPr>
            </a:lvl8pPr>
            <a:lvl9pPr marL="3886200" indent="-228600" algn="r" eaLnBrk="0" fontAlgn="base" hangingPunct="0">
              <a:spcBef>
                <a:spcPct val="0"/>
              </a:spcBef>
              <a:spcAft>
                <a:spcPct val="0"/>
              </a:spcAft>
              <a:defRPr sz="2400" i="1">
                <a:solidFill>
                  <a:schemeClr val="tx1"/>
                </a:solidFill>
                <a:latin typeface="Times" charset="0"/>
                <a:ea typeface="MS PGothic" pitchFamily="34" charset="-128"/>
              </a:defRPr>
            </a:lvl9pPr>
          </a:lstStyle>
          <a:p>
            <a:r>
              <a:rPr lang="en-US" sz="1500" b="1">
                <a:solidFill>
                  <a:srgbClr val="82FF87"/>
                </a:solidFill>
              </a:rPr>
              <a:t>Fortune 500</a:t>
            </a:r>
          </a:p>
          <a:p>
            <a:r>
              <a:rPr lang="en-US" sz="1500" b="1">
                <a:solidFill>
                  <a:srgbClr val="FF0000"/>
                </a:solidFill>
              </a:rPr>
              <a:t>2000</a:t>
            </a:r>
          </a:p>
          <a:p>
            <a:r>
              <a:rPr lang="en-US" sz="1500" b="1">
                <a:solidFill>
                  <a:srgbClr val="FF5938"/>
                </a:solidFill>
              </a:rPr>
              <a:t>2005</a:t>
            </a:r>
          </a:p>
          <a:p>
            <a:r>
              <a:rPr lang="en-US" sz="1500" b="1">
                <a:solidFill>
                  <a:srgbClr val="FFFF45"/>
                </a:solidFill>
              </a:rPr>
              <a:t>2009</a:t>
            </a:r>
          </a:p>
        </p:txBody>
      </p:sp>
    </p:spTree>
    <p:extLst>
      <p:ext uri="{BB962C8B-B14F-4D97-AF65-F5344CB8AC3E}">
        <p14:creationId xmlns:p14="http://schemas.microsoft.com/office/powerpoint/2010/main" val="389316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241"/>
            <a:ext cx="7696200" cy="5334000"/>
          </a:xfrm>
        </p:spPr>
        <p:txBody>
          <a:bodyPr>
            <a:noAutofit/>
          </a:bodyPr>
          <a:lstStyle/>
          <a:p>
            <a:pPr>
              <a:buNone/>
            </a:pPr>
            <a:r>
              <a:rPr lang="en-US" sz="1800" b="1" u="sng" dirty="0" smtClean="0"/>
              <a:t>2010 Rank			Index  Score</a:t>
            </a:r>
          </a:p>
          <a:p>
            <a:pPr>
              <a:buNone/>
            </a:pPr>
            <a:r>
              <a:rPr lang="en-US" sz="1600" dirty="0" smtClean="0"/>
              <a:t>1.  New York			2.34	</a:t>
            </a:r>
          </a:p>
          <a:p>
            <a:pPr>
              <a:buNone/>
            </a:pPr>
            <a:r>
              <a:rPr lang="en-US" sz="1600" dirty="0" smtClean="0"/>
              <a:t>2. Washington 			2.17 	</a:t>
            </a:r>
          </a:p>
          <a:p>
            <a:pPr>
              <a:buNone/>
            </a:pPr>
            <a:r>
              <a:rPr lang="en-US" sz="1600" dirty="0" smtClean="0"/>
              <a:t>3. Massachusetts 			2.04 	</a:t>
            </a:r>
          </a:p>
          <a:p>
            <a:pPr>
              <a:buNone/>
            </a:pPr>
            <a:r>
              <a:rPr lang="en-US" sz="1600" dirty="0" smtClean="0"/>
              <a:t>4. New Jersey 			1.93 	</a:t>
            </a:r>
          </a:p>
          <a:p>
            <a:pPr>
              <a:buNone/>
            </a:pPr>
            <a:r>
              <a:rPr lang="en-US" sz="1600" dirty="0" smtClean="0"/>
              <a:t>5. Oregon 				1.93 	</a:t>
            </a:r>
          </a:p>
          <a:p>
            <a:pPr>
              <a:buNone/>
            </a:pPr>
            <a:r>
              <a:rPr lang="en-US" sz="1600" dirty="0" smtClean="0"/>
              <a:t>6. Louisiana 			1.61 	</a:t>
            </a:r>
          </a:p>
          <a:p>
            <a:pPr>
              <a:buNone/>
            </a:pPr>
            <a:r>
              <a:rPr lang="en-US" sz="1600" dirty="0" smtClean="0"/>
              <a:t>7. Illinois 				1.57 	</a:t>
            </a:r>
          </a:p>
          <a:p>
            <a:pPr>
              <a:buNone/>
            </a:pPr>
            <a:r>
              <a:rPr lang="en-US" sz="1600" dirty="0" smtClean="0"/>
              <a:t>8. Oklahoma 			1.55 	</a:t>
            </a:r>
          </a:p>
          <a:p>
            <a:pPr>
              <a:buNone/>
            </a:pPr>
            <a:r>
              <a:rPr lang="en-US" sz="1600" dirty="0" smtClean="0"/>
              <a:t>9. Texas 				1.54 	</a:t>
            </a:r>
          </a:p>
          <a:p>
            <a:pPr>
              <a:buNone/>
            </a:pPr>
            <a:r>
              <a:rPr lang="en-US" sz="1600" dirty="0" smtClean="0"/>
              <a:t>10. New Hampshire 			1.49 	</a:t>
            </a:r>
          </a:p>
          <a:p>
            <a:pPr>
              <a:buNone/>
            </a:pPr>
            <a:r>
              <a:rPr lang="en-US" sz="1600" dirty="0" smtClean="0"/>
              <a:t>11. North Dakota 			1.48 	</a:t>
            </a:r>
          </a:p>
          <a:p>
            <a:pPr>
              <a:buNone/>
            </a:pPr>
            <a:r>
              <a:rPr lang="en-US" sz="1600" dirty="0" smtClean="0"/>
              <a:t>12. Vermont 			1.44 	</a:t>
            </a:r>
          </a:p>
          <a:p>
            <a:pPr>
              <a:buNone/>
            </a:pPr>
            <a:r>
              <a:rPr lang="en-US" sz="1600" dirty="0" smtClean="0"/>
              <a:t>13. California 			1.44 	</a:t>
            </a:r>
          </a:p>
          <a:p>
            <a:pPr>
              <a:buNone/>
            </a:pPr>
            <a:r>
              <a:rPr lang="en-US" sz="1600" dirty="0" smtClean="0"/>
              <a:t>14. Delaware 			1.43 	</a:t>
            </a:r>
          </a:p>
          <a:p>
            <a:pPr>
              <a:buNone/>
            </a:pPr>
            <a:r>
              <a:rPr lang="en-US" sz="1600" dirty="0" smtClean="0"/>
              <a:t>15. Idaho 				1.34 	</a:t>
            </a:r>
          </a:p>
          <a:p>
            <a:pPr>
              <a:buNone/>
            </a:pPr>
            <a:r>
              <a:rPr lang="en-US" sz="1600" dirty="0" smtClean="0"/>
              <a:t>16. Wyoming 			1.33 	</a:t>
            </a:r>
          </a:p>
          <a:p>
            <a:pPr>
              <a:buNone/>
            </a:pPr>
            <a:r>
              <a:rPr lang="en-US" sz="1800" b="1" dirty="0" smtClean="0">
                <a:solidFill>
                  <a:srgbClr val="FF0000"/>
                </a:solidFill>
              </a:rPr>
              <a:t>17.</a:t>
            </a:r>
            <a:r>
              <a:rPr lang="en-US" sz="1800" dirty="0" smtClean="0"/>
              <a:t> </a:t>
            </a:r>
            <a:r>
              <a:rPr lang="en-US" sz="1800" b="1" dirty="0" smtClean="0">
                <a:solidFill>
                  <a:srgbClr val="FF0000"/>
                </a:solidFill>
              </a:rPr>
              <a:t>Connecticut 			1.32 </a:t>
            </a:r>
            <a:r>
              <a:rPr lang="en-US" sz="2400" b="1" dirty="0" smtClean="0">
                <a:solidFill>
                  <a:srgbClr val="FF0000"/>
                </a:solidFill>
              </a:rPr>
              <a:t>	</a:t>
            </a:r>
          </a:p>
          <a:p>
            <a:pPr>
              <a:buNone/>
            </a:pPr>
            <a:r>
              <a:rPr lang="en-US" sz="1400" dirty="0" smtClean="0"/>
              <a:t>18 .Kansas 				1.23 	</a:t>
            </a:r>
          </a:p>
          <a:p>
            <a:pPr>
              <a:buNone/>
            </a:pPr>
            <a:r>
              <a:rPr lang="en-US" sz="1400" dirty="0" smtClean="0"/>
              <a:t>19.Florida 				1.21 	</a:t>
            </a:r>
          </a:p>
          <a:p>
            <a:pPr>
              <a:buNone/>
            </a:pPr>
            <a:r>
              <a:rPr lang="en-US" sz="1400" dirty="0" smtClean="0"/>
              <a:t>20.Pennsylvania 			1.20 </a:t>
            </a:r>
            <a:r>
              <a:rPr lang="en-US" sz="1050" dirty="0" smtClean="0"/>
              <a:t>	</a:t>
            </a:r>
          </a:p>
        </p:txBody>
      </p:sp>
      <p:sp>
        <p:nvSpPr>
          <p:cNvPr id="4" name="Rectangle 3"/>
          <p:cNvSpPr/>
          <p:nvPr/>
        </p:nvSpPr>
        <p:spPr>
          <a:xfrm>
            <a:off x="6477000" y="5486400"/>
            <a:ext cx="1828800" cy="769441"/>
          </a:xfrm>
          <a:prstGeom prst="rect">
            <a:avLst/>
          </a:prstGeom>
        </p:spPr>
        <p:txBody>
          <a:bodyPr wrap="square">
            <a:spAutoFit/>
          </a:bodyPr>
          <a:lstStyle/>
          <a:p>
            <a:r>
              <a:rPr lang="en-US" sz="1100" dirty="0" smtClean="0"/>
              <a:t>The University of Nebraska-Lincoln</a:t>
            </a:r>
            <a:br>
              <a:rPr lang="en-US" sz="1100" dirty="0" smtClean="0"/>
            </a:br>
            <a:r>
              <a:rPr lang="en-US" sz="1100" dirty="0" smtClean="0"/>
              <a:t>Bureau of Business Research © 2011</a:t>
            </a:r>
            <a:endParaRPr lang="en-US" sz="11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2F07309E-FC59-47FD-AE1F-E25D4C58BA7D}" type="slidenum">
              <a:rPr lang="en-US" smtClean="0"/>
              <a:pPr/>
              <a:t>11</a:t>
            </a:fld>
            <a:endParaRPr lang="en-US" dirty="0"/>
          </a:p>
        </p:txBody>
      </p:sp>
    </p:spTree>
    <p:extLst>
      <p:ext uri="{BB962C8B-B14F-4D97-AF65-F5344CB8AC3E}">
        <p14:creationId xmlns:p14="http://schemas.microsoft.com/office/powerpoint/2010/main" val="13502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705" y="152400"/>
            <a:ext cx="8939095" cy="64922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961" y="152400"/>
            <a:ext cx="8970839" cy="64922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999" y="152400"/>
            <a:ext cx="8964801" cy="64922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49" y="152400"/>
            <a:ext cx="8896351" cy="65156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CT is failing to turn key assets into innovative, entrepreneurial growth</a:t>
            </a:r>
            <a:endParaRPr lang="en-US" i="1" dirty="0"/>
          </a:p>
        </p:txBody>
      </p:sp>
      <p:pic>
        <p:nvPicPr>
          <p:cNvPr id="4" name="Picture 3"/>
          <p:cNvPicPr/>
          <p:nvPr/>
        </p:nvPicPr>
        <p:blipFill>
          <a:blip r:embed="rId3" cstate="print"/>
          <a:srcRect/>
          <a:stretch>
            <a:fillRect/>
          </a:stretch>
        </p:blipFill>
        <p:spPr bwMode="auto">
          <a:xfrm>
            <a:off x="1081743" y="2185987"/>
            <a:ext cx="6995457" cy="3615474"/>
          </a:xfrm>
          <a:prstGeom prst="rect">
            <a:avLst/>
          </a:prstGeom>
          <a:noFill/>
          <a:ln w="9525">
            <a:noFill/>
            <a:miter lim="800000"/>
            <a:headEnd/>
            <a:tailEnd/>
          </a:ln>
        </p:spPr>
      </p:pic>
      <p:sp>
        <p:nvSpPr>
          <p:cNvPr id="5" name="Oval 4"/>
          <p:cNvSpPr/>
          <p:nvPr/>
        </p:nvSpPr>
        <p:spPr>
          <a:xfrm>
            <a:off x="5638800" y="54864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Oval 5"/>
          <p:cNvSpPr/>
          <p:nvPr/>
        </p:nvSpPr>
        <p:spPr>
          <a:xfrm>
            <a:off x="5638800" y="4648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Oval 7"/>
          <p:cNvSpPr/>
          <p:nvPr/>
        </p:nvSpPr>
        <p:spPr>
          <a:xfrm>
            <a:off x="5715000" y="3048000"/>
            <a:ext cx="381000" cy="838200"/>
          </a:xfrm>
          <a:prstGeom prst="ellips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0102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pPr lvl="0">
              <a:defRPr/>
            </a:pPr>
            <a:r>
              <a:rPr lang="en-US" i="1" dirty="0" smtClean="0"/>
              <a:t>While young companies create most jobs, older ones lose them </a:t>
            </a:r>
            <a:endParaRPr lang="en-US" i="1" dirty="0"/>
          </a:p>
        </p:txBody>
      </p:sp>
      <p:graphicFrame>
        <p:nvGraphicFramePr>
          <p:cNvPr id="4" name="Table 3"/>
          <p:cNvGraphicFramePr>
            <a:graphicFrameLocks noGrp="1"/>
          </p:cNvGraphicFramePr>
          <p:nvPr/>
        </p:nvGraphicFramePr>
        <p:xfrm>
          <a:off x="1447800" y="4724400"/>
          <a:ext cx="6476999" cy="1459992"/>
        </p:xfrm>
        <a:graphic>
          <a:graphicData uri="http://schemas.openxmlformats.org/drawingml/2006/table">
            <a:tbl>
              <a:tblPr/>
              <a:tblGrid>
                <a:gridCol w="2165647"/>
                <a:gridCol w="1825568"/>
                <a:gridCol w="1139525"/>
                <a:gridCol w="1346259"/>
              </a:tblGrid>
              <a:tr h="478536">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Connecticut, 2008</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 Employees</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 of Jobs</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CT Rank</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268">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Stage 1</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(2-9)</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30%</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34</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268">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Stage 2</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(10-99)</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33%</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44</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268">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Stage 3</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(100-499)</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14%</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23</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268">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Stage 4</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(500+)</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Calibri"/>
                          <a:ea typeface="Times New Roman"/>
                          <a:cs typeface="Times New Roman"/>
                        </a:rPr>
                        <a:t>15%</a:t>
                      </a:r>
                      <a:endParaRPr lang="en-US" sz="140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Calibri"/>
                          <a:ea typeface="Times New Roman"/>
                          <a:cs typeface="Times New Roman"/>
                        </a:rPr>
                        <a:t>7</a:t>
                      </a:r>
                      <a:endParaRPr lang="en-US" sz="1400" dirty="0">
                        <a:latin typeface="Calibri"/>
                        <a:ea typeface="Calibri"/>
                        <a:cs typeface="Times New Roman"/>
                      </a:endParaRPr>
                    </a:p>
                  </a:txBody>
                  <a:tcPr marL="87144" marR="871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2843954" y="6477000"/>
            <a:ext cx="363304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YourEconomy.com.  Edward Lowe Foundation.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Object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676400"/>
            <a:ext cx="6781800" cy="3048000"/>
          </a:xfrm>
          <a:prstGeom prst="rect">
            <a:avLst/>
          </a:prstGeom>
          <a:noFill/>
        </p:spPr>
      </p:pic>
      <p:sp>
        <p:nvSpPr>
          <p:cNvPr id="10" name="Oval 9"/>
          <p:cNvSpPr/>
          <p:nvPr/>
        </p:nvSpPr>
        <p:spPr>
          <a:xfrm>
            <a:off x="6400800" y="5410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77000" y="59436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The story of job. “Net” jobs lost or gained only tells us a little bit. Here’s jobs created…</a:t>
            </a:r>
            <a:endParaRPr lang="en-US" sz="3200" i="1" dirty="0"/>
          </a:p>
        </p:txBody>
      </p:sp>
      <p:sp>
        <p:nvSpPr>
          <p:cNvPr id="5" name="Rectangle 1"/>
          <p:cNvSpPr>
            <a:spLocks noChangeArrowheads="1"/>
          </p:cNvSpPr>
          <p:nvPr/>
        </p:nvSpPr>
        <p:spPr bwMode="auto">
          <a:xfrm>
            <a:off x="2843954" y="6477000"/>
            <a:ext cx="363304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Source: YourEconomy.com.  Edward Lowe Foundation.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0"/>
          <p:cNvPicPr>
            <a:picLocks noChangeAspect="1" noChangeArrowheads="1"/>
          </p:cNvPicPr>
          <p:nvPr/>
        </p:nvPicPr>
        <p:blipFill>
          <a:blip r:embed="rId3" cstate="print"/>
          <a:srcRect/>
          <a:stretch>
            <a:fillRect/>
          </a:stretch>
        </p:blipFill>
        <p:spPr bwMode="auto">
          <a:xfrm>
            <a:off x="1295400" y="1600200"/>
            <a:ext cx="6560460" cy="483675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a:solidFill>
            <a:schemeClr val="accent3">
              <a:lumMod val="60000"/>
              <a:lumOff val="40000"/>
            </a:schemeClr>
          </a:solidFill>
        </p:spPr>
        <p:txBody>
          <a:bodyPr>
            <a:noAutofit/>
          </a:bodyPr>
          <a:lstStyle/>
          <a:p>
            <a:r>
              <a:rPr lang="en-US" sz="3600" i="1" dirty="0" smtClean="0"/>
              <a:t>Smaller firms dominate job creation</a:t>
            </a:r>
            <a:endParaRPr lang="en-US" sz="3600" i="1" dirty="0"/>
          </a:p>
        </p:txBody>
      </p:sp>
      <p:sp>
        <p:nvSpPr>
          <p:cNvPr id="12" name="TextBox 11"/>
          <p:cNvSpPr txBox="1"/>
          <p:nvPr/>
        </p:nvSpPr>
        <p:spPr>
          <a:xfrm>
            <a:off x="4343400" y="2057400"/>
            <a:ext cx="457200" cy="830997"/>
          </a:xfrm>
          <a:prstGeom prst="rect">
            <a:avLst/>
          </a:prstGeom>
          <a:noFill/>
        </p:spPr>
        <p:txBody>
          <a:bodyPr wrap="square" rtlCol="0">
            <a:spAutoFit/>
          </a:bodyPr>
          <a:lstStyle/>
          <a:p>
            <a:pPr fontAlgn="auto">
              <a:spcBef>
                <a:spcPts val="0"/>
              </a:spcBef>
              <a:spcAft>
                <a:spcPts val="0"/>
              </a:spcAft>
            </a:pPr>
            <a:r>
              <a:rPr lang="en-US" sz="4800" dirty="0">
                <a:solidFill>
                  <a:prstClr val="black"/>
                </a:solidFill>
                <a:latin typeface="Calibri"/>
              </a:rPr>
              <a:t>+</a:t>
            </a:r>
          </a:p>
        </p:txBody>
      </p:sp>
      <p:sp>
        <p:nvSpPr>
          <p:cNvPr id="13" name="TextBox 12"/>
          <p:cNvSpPr txBox="1"/>
          <p:nvPr/>
        </p:nvSpPr>
        <p:spPr>
          <a:xfrm>
            <a:off x="304800" y="4884003"/>
            <a:ext cx="457200" cy="830997"/>
          </a:xfrm>
          <a:prstGeom prst="rect">
            <a:avLst/>
          </a:prstGeom>
          <a:noFill/>
        </p:spPr>
        <p:txBody>
          <a:bodyPr wrap="square" rtlCol="0">
            <a:spAutoFit/>
          </a:bodyPr>
          <a:lstStyle/>
          <a:p>
            <a:pPr fontAlgn="auto">
              <a:spcBef>
                <a:spcPts val="0"/>
              </a:spcBef>
              <a:spcAft>
                <a:spcPts val="0"/>
              </a:spcAft>
            </a:pPr>
            <a:r>
              <a:rPr lang="en-US" sz="4800" dirty="0">
                <a:solidFill>
                  <a:prstClr val="black"/>
                </a:solidFill>
                <a:latin typeface="Calibri"/>
              </a:rPr>
              <a:t>+</a:t>
            </a:r>
          </a:p>
        </p:txBody>
      </p:sp>
      <p:sp>
        <p:nvSpPr>
          <p:cNvPr id="14" name="TextBox 13"/>
          <p:cNvSpPr txBox="1"/>
          <p:nvPr/>
        </p:nvSpPr>
        <p:spPr>
          <a:xfrm>
            <a:off x="4343400" y="4876800"/>
            <a:ext cx="457200" cy="830997"/>
          </a:xfrm>
          <a:prstGeom prst="rect">
            <a:avLst/>
          </a:prstGeom>
          <a:noFill/>
        </p:spPr>
        <p:txBody>
          <a:bodyPr wrap="square" rtlCol="0">
            <a:spAutoFit/>
          </a:bodyPr>
          <a:lstStyle/>
          <a:p>
            <a:pPr fontAlgn="auto">
              <a:spcBef>
                <a:spcPts val="0"/>
              </a:spcBef>
              <a:spcAft>
                <a:spcPts val="0"/>
              </a:spcAft>
            </a:pPr>
            <a:r>
              <a:rPr lang="en-US" sz="4800" dirty="0">
                <a:solidFill>
                  <a:prstClr val="black"/>
                </a:solidFill>
                <a:latin typeface="Calibri"/>
              </a:rPr>
              <a:t>=</a:t>
            </a:r>
          </a:p>
        </p:txBody>
      </p:sp>
      <p:sp>
        <p:nvSpPr>
          <p:cNvPr id="10" name="Rectangle 9"/>
          <p:cNvSpPr/>
          <p:nvPr/>
        </p:nvSpPr>
        <p:spPr>
          <a:xfrm>
            <a:off x="1600200" y="914400"/>
            <a:ext cx="2133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Jobs started by new firms</a:t>
            </a:r>
            <a:endParaRPr lang="en-US" sz="1100" b="1" dirty="0">
              <a:solidFill>
                <a:schemeClr val="tx1"/>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838200"/>
            <a:ext cx="3271134" cy="2971800"/>
          </a:xfrm>
          <a:prstGeom prst="rect">
            <a:avLst/>
          </a:prstGeom>
          <a:noFill/>
          <a:ln w="9525">
            <a:noFill/>
            <a:miter lim="800000"/>
            <a:headEnd/>
            <a:tailEnd/>
          </a:ln>
          <a:effectLst/>
        </p:spPr>
      </p:pic>
      <p:pic>
        <p:nvPicPr>
          <p:cNvPr id="4104"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838200"/>
            <a:ext cx="3259796" cy="2971800"/>
          </a:xfrm>
          <a:prstGeom prst="rect">
            <a:avLst/>
          </a:prstGeom>
          <a:noFill/>
          <a:ln w="9525">
            <a:noFill/>
            <a:miter lim="800000"/>
            <a:headEnd/>
            <a:tailEnd/>
          </a:ln>
          <a:effectLst/>
        </p:spPr>
      </p:pic>
      <p:pic>
        <p:nvPicPr>
          <p:cNvPr id="4107"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886200"/>
            <a:ext cx="3267021" cy="2971800"/>
          </a:xfrm>
          <a:prstGeom prst="rect">
            <a:avLst/>
          </a:prstGeom>
          <a:noFill/>
          <a:ln w="9525">
            <a:noFill/>
            <a:miter lim="800000"/>
            <a:headEnd/>
            <a:tailEnd/>
          </a:ln>
          <a:effectLst/>
        </p:spPr>
      </p:pic>
      <p:pic>
        <p:nvPicPr>
          <p:cNvPr id="4110"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53000" y="3886200"/>
            <a:ext cx="3266373" cy="2971800"/>
          </a:xfrm>
          <a:prstGeom prst="rect">
            <a:avLst/>
          </a:prstGeom>
          <a:noFill/>
          <a:ln w="9525">
            <a:noFill/>
            <a:miter lim="800000"/>
            <a:headEnd/>
            <a:tailEnd/>
          </a:ln>
          <a:effectLst/>
        </p:spPr>
      </p:pic>
    </p:spTree>
    <p:extLst>
      <p:ext uri="{BB962C8B-B14F-4D97-AF65-F5344CB8AC3E}">
        <p14:creationId xmlns:p14="http://schemas.microsoft.com/office/powerpoint/2010/main" val="11329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 alliance</a:t>
            </a:r>
            <a:br>
              <a:rPr lang="en-US" i="1" dirty="0" smtClean="0"/>
            </a:br>
            <a:r>
              <a:rPr lang="en-US" i="1" dirty="0" smtClean="0"/>
              <a:t>of two organizations</a:t>
            </a:r>
            <a:endParaRPr lang="en-US" i="1" dirty="0"/>
          </a:p>
        </p:txBody>
      </p:sp>
      <p:pic>
        <p:nvPicPr>
          <p:cNvPr id="4" name="Content Placeholder 3" descr="0_CTC Logo Small.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95400" y="1524000"/>
            <a:ext cx="1358651" cy="838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533400" y="2472928"/>
            <a:ext cx="3886200" cy="4308872"/>
          </a:xfrm>
          <a:prstGeom prst="rect">
            <a:avLst/>
          </a:prstGeom>
          <a:solidFill>
            <a:schemeClr val="bg1"/>
          </a:solidFill>
          <a:ln>
            <a:solidFill>
              <a:schemeClr val="bg1">
                <a:lumMod val="75000"/>
              </a:schemeClr>
            </a:solidFill>
          </a:ln>
          <a:effectLst>
            <a:innerShdw blurRad="63500" dist="50800" dir="2700000">
              <a:prstClr val="black">
                <a:alpha val="50000"/>
              </a:prstClr>
            </a:innerShdw>
          </a:effectLst>
        </p:spPr>
        <p:txBody>
          <a:bodyPr wrap="square" rtlCol="0">
            <a:spAutoFit/>
          </a:bodyPr>
          <a:lstStyle/>
          <a:p>
            <a:r>
              <a:rPr lang="en-US" dirty="0" smtClean="0"/>
              <a:t>17 year old State-wide trade association to support the technology community. </a:t>
            </a:r>
          </a:p>
          <a:p>
            <a:r>
              <a:rPr lang="en-US" b="1" dirty="0" smtClean="0"/>
              <a:t>Promote</a:t>
            </a:r>
            <a:r>
              <a:rPr lang="en-US" dirty="0" smtClean="0"/>
              <a:t> </a:t>
            </a:r>
            <a:r>
              <a:rPr lang="en-US" b="1" dirty="0" smtClean="0"/>
              <a:t>growth &amp; innovation</a:t>
            </a:r>
            <a:endParaRPr lang="en-US" dirty="0" smtClean="0"/>
          </a:p>
          <a:p>
            <a:r>
              <a:rPr lang="en-US" dirty="0" smtClean="0"/>
              <a:t>Members include largest to small firms</a:t>
            </a:r>
          </a:p>
          <a:p>
            <a:r>
              <a:rPr lang="en-US" dirty="0" smtClean="0"/>
              <a:t>Speak for 2,000 tech firms </a:t>
            </a:r>
          </a:p>
          <a:p>
            <a:r>
              <a:rPr lang="en-US" dirty="0" smtClean="0"/>
              <a:t>Global and national affiliations</a:t>
            </a:r>
          </a:p>
          <a:p>
            <a:endParaRPr lang="en-US" dirty="0" smtClean="0"/>
          </a:p>
          <a:p>
            <a:r>
              <a:rPr lang="en-US" dirty="0" smtClean="0"/>
              <a:t>Best practices in other states -TECNA</a:t>
            </a:r>
          </a:p>
          <a:p>
            <a:pPr>
              <a:buFont typeface="Arial" pitchFamily="34" charset="0"/>
              <a:buChar char="•"/>
            </a:pPr>
            <a:r>
              <a:rPr lang="en-US" sz="1400" dirty="0" smtClean="0"/>
              <a:t>2011 Connecticut Competitiveness Agenda</a:t>
            </a:r>
          </a:p>
          <a:p>
            <a:pPr>
              <a:buFont typeface="Arial" pitchFamily="34" charset="0"/>
              <a:buChar char="•"/>
            </a:pPr>
            <a:r>
              <a:rPr lang="en-US" sz="1400" dirty="0" smtClean="0"/>
              <a:t>Annual Legislative Agenda</a:t>
            </a:r>
          </a:p>
          <a:p>
            <a:pPr>
              <a:buFont typeface="Arial" pitchFamily="34" charset="0"/>
              <a:buChar char="•"/>
            </a:pPr>
            <a:r>
              <a:rPr lang="en-US" sz="1400" dirty="0" smtClean="0"/>
              <a:t>Women of Innovation</a:t>
            </a:r>
          </a:p>
          <a:p>
            <a:pPr>
              <a:buFont typeface="Arial" pitchFamily="34" charset="0"/>
              <a:buChar char="•"/>
            </a:pPr>
            <a:r>
              <a:rPr lang="en-US" sz="1400" dirty="0" smtClean="0"/>
              <a:t>Tech Top 40 Awards</a:t>
            </a:r>
          </a:p>
          <a:p>
            <a:pPr>
              <a:buFont typeface="Arial" pitchFamily="34" charset="0"/>
              <a:buChar char="•"/>
            </a:pPr>
            <a:r>
              <a:rPr lang="en-US" sz="1400" dirty="0" smtClean="0"/>
              <a:t>100 Companies to Watch Awards</a:t>
            </a:r>
          </a:p>
          <a:p>
            <a:pPr>
              <a:buFont typeface="Arial" pitchFamily="34" charset="0"/>
              <a:buChar char="•"/>
            </a:pPr>
            <a:r>
              <a:rPr lang="en-US" sz="1400" dirty="0" smtClean="0"/>
              <a:t>Monthly PowerMatch</a:t>
            </a:r>
          </a:p>
          <a:p>
            <a:pPr>
              <a:buFont typeface="Arial" pitchFamily="34" charset="0"/>
              <a:buChar char="•"/>
            </a:pPr>
            <a:r>
              <a:rPr lang="en-US" sz="1400" dirty="0" smtClean="0"/>
              <a:t>Various forums: CEO, CIO</a:t>
            </a:r>
          </a:p>
          <a:p>
            <a:pPr>
              <a:buFont typeface="Arial" pitchFamily="34" charset="0"/>
              <a:buChar char="•"/>
            </a:pPr>
            <a:r>
              <a:rPr lang="en-US" sz="1400" dirty="0" smtClean="0"/>
              <a:t>Peer to peer month roundtables</a:t>
            </a:r>
            <a:endParaRPr lang="en-US" sz="1400" dirty="0"/>
          </a:p>
        </p:txBody>
      </p:sp>
      <p:pic>
        <p:nvPicPr>
          <p:cNvPr id="6" name="Picture 5" descr="CVG_logo_larg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599" y="1600200"/>
            <a:ext cx="2072259" cy="685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4876800" y="2489061"/>
            <a:ext cx="3733800" cy="4154984"/>
          </a:xfrm>
          <a:prstGeom prst="rect">
            <a:avLst/>
          </a:prstGeom>
          <a:solidFill>
            <a:schemeClr val="bg1"/>
          </a:solidFill>
          <a:ln>
            <a:solidFill>
              <a:schemeClr val="bg1">
                <a:lumMod val="65000"/>
              </a:schemeClr>
            </a:solidFill>
          </a:ln>
          <a:effectLst>
            <a:innerShdw blurRad="63500" dist="50800" dir="2700000">
              <a:prstClr val="black">
                <a:alpha val="50000"/>
              </a:prstClr>
            </a:innerShdw>
          </a:effectLst>
        </p:spPr>
        <p:txBody>
          <a:bodyPr wrap="square" rtlCol="0">
            <a:spAutoFit/>
          </a:bodyPr>
          <a:lstStyle/>
          <a:p>
            <a:r>
              <a:rPr lang="en-US" dirty="0" smtClean="0"/>
              <a:t>25 year old State-wide trade association to support the venture and risk capital community to the creation of start-ups and the availability capital.</a:t>
            </a:r>
          </a:p>
          <a:p>
            <a:r>
              <a:rPr lang="en-US" dirty="0" smtClean="0"/>
              <a:t>Creates opportunities to </a:t>
            </a:r>
            <a:r>
              <a:rPr lang="en-US" b="1" dirty="0" smtClean="0"/>
              <a:t>connect</a:t>
            </a:r>
            <a:r>
              <a:rPr lang="en-US" dirty="0" smtClean="0"/>
              <a:t>  </a:t>
            </a:r>
            <a:r>
              <a:rPr lang="en-US" b="1" dirty="0" smtClean="0"/>
              <a:t>ideas and capital</a:t>
            </a:r>
          </a:p>
          <a:p>
            <a:endParaRPr lang="en-US" dirty="0" smtClean="0"/>
          </a:p>
          <a:p>
            <a:r>
              <a:rPr lang="en-US" dirty="0" smtClean="0"/>
              <a:t>Members include VCs, key service providers, entrepreneurs</a:t>
            </a:r>
          </a:p>
          <a:p>
            <a:pPr>
              <a:buFont typeface="Arial" pitchFamily="34" charset="0"/>
              <a:buChar char="•"/>
            </a:pPr>
            <a:r>
              <a:rPr lang="en-US" sz="1400" dirty="0" smtClean="0"/>
              <a:t>Crossroads Venture Fairs</a:t>
            </a:r>
          </a:p>
          <a:p>
            <a:pPr>
              <a:buFont typeface="Arial" pitchFamily="34" charset="0"/>
              <a:buChar char="•"/>
            </a:pPr>
            <a:r>
              <a:rPr lang="en-US" sz="1400" dirty="0" smtClean="0"/>
              <a:t>Entrepreneurial </a:t>
            </a:r>
            <a:r>
              <a:rPr lang="en-US" sz="1400" dirty="0" err="1" smtClean="0"/>
              <a:t>bootcamps</a:t>
            </a:r>
            <a:endParaRPr lang="en-US" sz="1400" dirty="0" smtClean="0"/>
          </a:p>
          <a:p>
            <a:pPr>
              <a:buFont typeface="Arial" pitchFamily="34" charset="0"/>
              <a:buChar char="•"/>
            </a:pPr>
            <a:r>
              <a:rPr lang="en-US" sz="1400" dirty="0" smtClean="0"/>
              <a:t>Regional Chapter meetings &amp; events</a:t>
            </a:r>
          </a:p>
          <a:p>
            <a:pPr>
              <a:buFont typeface="Arial" pitchFamily="34" charset="0"/>
              <a:buChar char="•"/>
            </a:pPr>
            <a:r>
              <a:rPr lang="en-US" sz="1400" dirty="0" smtClean="0"/>
              <a:t>Development of VC funds &amp; community</a:t>
            </a:r>
          </a:p>
          <a:p>
            <a:pPr>
              <a:buFont typeface="Arial" pitchFamily="34" charset="0"/>
              <a:buChar char="•"/>
            </a:pPr>
            <a:r>
              <a:rPr lang="en-US" sz="1400" dirty="0" smtClean="0"/>
              <a:t>Connections to Angels and Private Equity</a:t>
            </a:r>
          </a:p>
          <a:p>
            <a:endParaRPr lang="en-US" sz="1400" dirty="0" smtClean="0"/>
          </a:p>
        </p:txBody>
      </p:sp>
      <p:sp>
        <p:nvSpPr>
          <p:cNvPr id="8" name="TextBox 7"/>
          <p:cNvSpPr txBox="1"/>
          <p:nvPr/>
        </p:nvSpPr>
        <p:spPr>
          <a:xfrm>
            <a:off x="3048000" y="1524000"/>
            <a:ext cx="2438400" cy="830997"/>
          </a:xfrm>
          <a:prstGeom prst="rect">
            <a:avLst/>
          </a:prstGeom>
          <a:noFill/>
        </p:spPr>
        <p:txBody>
          <a:bodyPr wrap="square" rtlCol="0">
            <a:spAutoFit/>
          </a:bodyPr>
          <a:lstStyle/>
          <a:p>
            <a:pPr algn="ctr"/>
            <a:r>
              <a:rPr lang="en-US" sz="1200" dirty="0" smtClean="0"/>
              <a:t>Combined audience of   over 15,000</a:t>
            </a:r>
          </a:p>
          <a:p>
            <a:pPr algn="ctr"/>
            <a:endParaRPr lang="en-US" sz="1200" dirty="0" smtClean="0"/>
          </a:p>
          <a:p>
            <a:pPr algn="ctr"/>
            <a:r>
              <a:rPr lang="en-US" sz="1200" dirty="0" smtClean="0"/>
              <a:t>  people and firms in the innovation, support and tech community</a:t>
            </a:r>
            <a:endParaRPr lang="en-US" sz="1200" dirty="0"/>
          </a:p>
        </p:txBody>
      </p:sp>
      <p:cxnSp>
        <p:nvCxnSpPr>
          <p:cNvPr id="15" name="Straight Arrow Connector 14"/>
          <p:cNvCxnSpPr/>
          <p:nvPr/>
        </p:nvCxnSpPr>
        <p:spPr>
          <a:xfrm>
            <a:off x="3048000" y="1828800"/>
            <a:ext cx="2514600" cy="1588"/>
          </a:xfrm>
          <a:prstGeom prst="straightConnector1">
            <a:avLst/>
          </a:prstGeom>
          <a:ln w="285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400" i="1" dirty="0" smtClean="0"/>
              <a:t>Stage 1 compensates for MD &amp; TX for job losses. Not CT and MA</a:t>
            </a:r>
            <a:endParaRPr lang="en-US" sz="2800" i="1" dirty="0"/>
          </a:p>
        </p:txBody>
      </p:sp>
      <p:sp>
        <p:nvSpPr>
          <p:cNvPr id="7" name="Slide Number Placeholder 6"/>
          <p:cNvSpPr>
            <a:spLocks noGrp="1"/>
          </p:cNvSpPr>
          <p:nvPr>
            <p:ph type="sldNum" sz="quarter" idx="12"/>
          </p:nvPr>
        </p:nvSpPr>
        <p:spPr/>
        <p:txBody>
          <a:bodyPr/>
          <a:lstStyle/>
          <a:p>
            <a:fld id="{AECC624E-9E97-4C9F-BD7A-622E0869C3B6}"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smtClean="0"/>
              <a:t>(c) CTC 2010</a:t>
            </a:r>
            <a:endParaRPr lang="en-US"/>
          </a:p>
        </p:txBody>
      </p:sp>
      <p:pic>
        <p:nvPicPr>
          <p:cNvPr id="1035"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876" y="3968538"/>
            <a:ext cx="3861524" cy="2737062"/>
          </a:xfrm>
          <a:prstGeom prst="rect">
            <a:avLst/>
          </a:prstGeom>
          <a:noFill/>
          <a:ln w="9525">
            <a:noFill/>
            <a:miter lim="800000"/>
            <a:headEnd/>
            <a:tailEnd/>
          </a:ln>
          <a:effectLst/>
        </p:spPr>
      </p:pic>
      <p:pic>
        <p:nvPicPr>
          <p:cNvPr id="1036"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1563" y="1132263"/>
            <a:ext cx="3842765" cy="2753937"/>
          </a:xfrm>
          <a:prstGeom prst="rect">
            <a:avLst/>
          </a:prstGeom>
          <a:noFill/>
          <a:ln w="9525">
            <a:noFill/>
            <a:miter lim="800000"/>
            <a:headEnd/>
            <a:tailEnd/>
          </a:ln>
          <a:effectLst/>
        </p:spPr>
      </p:pic>
      <p:pic>
        <p:nvPicPr>
          <p:cNvPr id="1037"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3962400"/>
            <a:ext cx="3845826" cy="272097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7574" y="1143000"/>
            <a:ext cx="3845826" cy="2720975"/>
          </a:xfrm>
          <a:prstGeom prst="rect">
            <a:avLst/>
          </a:prstGeom>
          <a:noFill/>
          <a:ln w="9525">
            <a:noFill/>
            <a:miter lim="800000"/>
            <a:headEnd/>
            <a:tailEnd/>
          </a:ln>
          <a:effectLst/>
        </p:spPr>
      </p:pic>
      <p:sp>
        <p:nvSpPr>
          <p:cNvPr id="9" name="TextBox 8"/>
          <p:cNvSpPr txBox="1"/>
          <p:nvPr/>
        </p:nvSpPr>
        <p:spPr>
          <a:xfrm>
            <a:off x="3352800" y="1676400"/>
            <a:ext cx="838200" cy="381000"/>
          </a:xfrm>
          <a:prstGeom prst="rect">
            <a:avLst/>
          </a:prstGeom>
          <a:solidFill>
            <a:schemeClr val="accent3">
              <a:lumMod val="60000"/>
              <a:lumOff val="40000"/>
            </a:schemeClr>
          </a:solidFill>
        </p:spPr>
        <p:txBody>
          <a:bodyPr wrap="square" rtlCol="0">
            <a:spAutoFit/>
          </a:bodyPr>
          <a:lstStyle/>
          <a:p>
            <a:r>
              <a:rPr lang="en-US" dirty="0" smtClean="0"/>
              <a:t>-5,000</a:t>
            </a:r>
            <a:endParaRPr lang="en-US" dirty="0"/>
          </a:p>
        </p:txBody>
      </p:sp>
      <p:sp>
        <p:nvSpPr>
          <p:cNvPr id="10" name="TextBox 9"/>
          <p:cNvSpPr txBox="1"/>
          <p:nvPr/>
        </p:nvSpPr>
        <p:spPr>
          <a:xfrm>
            <a:off x="7696200" y="4648200"/>
            <a:ext cx="914400" cy="307777"/>
          </a:xfrm>
          <a:prstGeom prst="rect">
            <a:avLst/>
          </a:prstGeom>
          <a:solidFill>
            <a:schemeClr val="accent3">
              <a:lumMod val="60000"/>
              <a:lumOff val="40000"/>
            </a:schemeClr>
          </a:solidFill>
        </p:spPr>
        <p:txBody>
          <a:bodyPr wrap="square" rtlCol="0">
            <a:spAutoFit/>
          </a:bodyPr>
          <a:lstStyle/>
          <a:p>
            <a:r>
              <a:rPr lang="en-US" sz="1400" dirty="0" smtClean="0"/>
              <a:t>+250,000</a:t>
            </a:r>
            <a:endParaRPr lang="en-US" sz="1400" dirty="0"/>
          </a:p>
        </p:txBody>
      </p:sp>
      <p:sp>
        <p:nvSpPr>
          <p:cNvPr id="11" name="TextBox 10"/>
          <p:cNvSpPr txBox="1"/>
          <p:nvPr/>
        </p:nvSpPr>
        <p:spPr>
          <a:xfrm>
            <a:off x="7620000" y="1676400"/>
            <a:ext cx="914400" cy="338554"/>
          </a:xfrm>
          <a:prstGeom prst="rect">
            <a:avLst/>
          </a:prstGeom>
          <a:solidFill>
            <a:schemeClr val="accent3">
              <a:lumMod val="60000"/>
              <a:lumOff val="40000"/>
            </a:schemeClr>
          </a:solidFill>
        </p:spPr>
        <p:txBody>
          <a:bodyPr wrap="square" rtlCol="0">
            <a:spAutoFit/>
          </a:bodyPr>
          <a:lstStyle/>
          <a:p>
            <a:r>
              <a:rPr lang="en-US" sz="1600" dirty="0" smtClean="0"/>
              <a:t>+55,000</a:t>
            </a:r>
            <a:endParaRPr lang="en-US" sz="1600" dirty="0"/>
          </a:p>
        </p:txBody>
      </p:sp>
      <p:sp>
        <p:nvSpPr>
          <p:cNvPr id="12" name="TextBox 11"/>
          <p:cNvSpPr txBox="1"/>
          <p:nvPr/>
        </p:nvSpPr>
        <p:spPr>
          <a:xfrm>
            <a:off x="3352800" y="4495800"/>
            <a:ext cx="838200" cy="338554"/>
          </a:xfrm>
          <a:prstGeom prst="rect">
            <a:avLst/>
          </a:prstGeom>
          <a:solidFill>
            <a:schemeClr val="accent3">
              <a:lumMod val="60000"/>
              <a:lumOff val="40000"/>
            </a:schemeClr>
          </a:solidFill>
        </p:spPr>
        <p:txBody>
          <a:bodyPr wrap="square" rtlCol="0">
            <a:spAutoFit/>
          </a:bodyPr>
          <a:lstStyle/>
          <a:p>
            <a:r>
              <a:rPr lang="en-US" sz="1600" dirty="0" smtClean="0"/>
              <a:t>-20,000</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utor2u.net/blog/files/sector_1.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471634"/>
            <a:ext cx="7924800" cy="634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6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323536"/>
            <a:ext cx="8751900" cy="54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4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Why is Connecticut at the bottom for job and firm growth?</a:t>
            </a:r>
            <a:endParaRPr lang="en-US" i="1" dirty="0"/>
          </a:p>
        </p:txBody>
      </p:sp>
      <p:sp>
        <p:nvSpPr>
          <p:cNvPr id="3" name="Content Placeholder 2"/>
          <p:cNvSpPr>
            <a:spLocks noGrp="1"/>
          </p:cNvSpPr>
          <p:nvPr>
            <p:ph idx="1"/>
          </p:nvPr>
        </p:nvSpPr>
        <p:spPr>
          <a:xfrm>
            <a:off x="457200" y="1600201"/>
            <a:ext cx="4191000" cy="4191000"/>
          </a:xfrm>
        </p:spPr>
        <p:txBody>
          <a:bodyPr>
            <a:noAutofit/>
          </a:bodyPr>
          <a:lstStyle/>
          <a:p>
            <a:pPr marL="0" indent="171450">
              <a:buNone/>
            </a:pPr>
            <a:r>
              <a:rPr lang="en-US" sz="3600" dirty="0" smtClean="0"/>
              <a:t>What is wrong?</a:t>
            </a:r>
          </a:p>
          <a:p>
            <a:pPr marL="0" indent="171450">
              <a:buNone/>
            </a:pPr>
            <a:r>
              <a:rPr lang="en-US" sz="3600" dirty="0" smtClean="0"/>
              <a:t>Asked CEOs of fast growing firms</a:t>
            </a:r>
          </a:p>
          <a:p>
            <a:pPr marL="0" indent="171450">
              <a:buNone/>
            </a:pPr>
            <a:r>
              <a:rPr lang="en-US" sz="3600" dirty="0" smtClean="0"/>
              <a:t>Created an agenda to help stop issues that are slowing job growth</a:t>
            </a:r>
            <a:endParaRPr lang="en-US" sz="3600" dirty="0"/>
          </a:p>
        </p:txBody>
      </p:sp>
      <p:pic>
        <p:nvPicPr>
          <p:cNvPr id="1026" name="Picture 2" descr="http://www.myenergysolution.com/energy-savings-blog/wp-content/uploads/2010/11/connecticut_solar_powe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8200" y="2362200"/>
            <a:ext cx="4105275" cy="2647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What we usually hear…</a:t>
            </a:r>
            <a:endParaRPr lang="en-US" i="1" dirty="0"/>
          </a:p>
        </p:txBody>
      </p:sp>
      <p:sp>
        <p:nvSpPr>
          <p:cNvPr id="3" name="Content Placeholder 2"/>
          <p:cNvSpPr>
            <a:spLocks noGrp="1"/>
          </p:cNvSpPr>
          <p:nvPr>
            <p:ph idx="1"/>
          </p:nvPr>
        </p:nvSpPr>
        <p:spPr/>
        <p:txBody>
          <a:bodyPr>
            <a:normAutofit fontScale="92500"/>
          </a:bodyPr>
          <a:lstStyle/>
          <a:p>
            <a:r>
              <a:rPr lang="en-US" dirty="0" smtClean="0"/>
              <a:t>Taxes and cost too high here – </a:t>
            </a:r>
          </a:p>
          <a:p>
            <a:pPr lvl="1"/>
            <a:r>
              <a:rPr lang="en-US" dirty="0" smtClean="0"/>
              <a:t>But compared to other high value added locations we are competitive</a:t>
            </a:r>
          </a:p>
          <a:p>
            <a:r>
              <a:rPr lang="en-US" dirty="0" smtClean="0"/>
              <a:t>Electrical costs too high</a:t>
            </a:r>
          </a:p>
          <a:p>
            <a:pPr lvl="1"/>
            <a:r>
              <a:rPr lang="en-US" dirty="0" smtClean="0"/>
              <a:t>An issue for manufactures but not really for others, and we lead the nation in output/</a:t>
            </a:r>
            <a:r>
              <a:rPr lang="en-US" dirty="0" err="1" smtClean="0"/>
              <a:t>btu</a:t>
            </a:r>
            <a:endParaRPr lang="en-US" dirty="0" smtClean="0"/>
          </a:p>
          <a:p>
            <a:r>
              <a:rPr lang="en-US" dirty="0" smtClean="0"/>
              <a:t>Not enough skilled local graduates</a:t>
            </a:r>
          </a:p>
          <a:p>
            <a:pPr lvl="1"/>
            <a:r>
              <a:rPr lang="en-US" dirty="0" smtClean="0"/>
              <a:t>There is lots of talent in the greater Northeast – and some of our cities top nation for young people</a:t>
            </a:r>
          </a:p>
        </p:txBody>
      </p:sp>
      <p:sp>
        <p:nvSpPr>
          <p:cNvPr id="4" name="Rectangle 3"/>
          <p:cNvSpPr/>
          <p:nvPr/>
        </p:nvSpPr>
        <p:spPr>
          <a:xfrm>
            <a:off x="1219200" y="6019800"/>
            <a:ext cx="7010400" cy="400110"/>
          </a:xfrm>
          <a:prstGeom prst="rect">
            <a:avLst/>
          </a:prstGeom>
          <a:solidFill>
            <a:srgbClr val="FFC000"/>
          </a:solidFill>
        </p:spPr>
        <p:txBody>
          <a:bodyPr wrap="square">
            <a:spAutoFit/>
          </a:bodyPr>
          <a:lstStyle/>
          <a:p>
            <a:pPr lvl="1">
              <a:buNone/>
            </a:pPr>
            <a:r>
              <a:rPr lang="en-US" sz="2000" i="1" dirty="0" smtClean="0"/>
              <a:t>So there must be other things that are causing us to fail. </a:t>
            </a:r>
            <a:endParaRPr lang="en-US" sz="20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3">
              <a:lumMod val="60000"/>
              <a:lumOff val="40000"/>
            </a:schemeClr>
          </a:solidFill>
        </p:spPr>
        <p:txBody>
          <a:bodyPr>
            <a:normAutofit fontScale="90000"/>
          </a:bodyPr>
          <a:lstStyle/>
          <a:p>
            <a:r>
              <a:rPr lang="en-US" i="1" dirty="0" smtClean="0"/>
              <a:t>What </a:t>
            </a:r>
            <a:r>
              <a:rPr lang="en-US" i="1" smtClean="0"/>
              <a:t>CEOs of Fast </a:t>
            </a:r>
            <a:r>
              <a:rPr lang="en-US" i="1" dirty="0" smtClean="0"/>
              <a:t>growing firm said</a:t>
            </a:r>
            <a:endParaRPr lang="en-US" i="1" dirty="0"/>
          </a:p>
        </p:txBody>
      </p:sp>
      <p:graphicFrame>
        <p:nvGraphicFramePr>
          <p:cNvPr id="4" name="Content Placeholder 3"/>
          <p:cNvGraphicFramePr>
            <a:graphicFrameLocks noGrp="1"/>
          </p:cNvGraphicFramePr>
          <p:nvPr>
            <p:ph idx="1"/>
          </p:nvPr>
        </p:nvGraphicFramePr>
        <p:xfrm>
          <a:off x="838200" y="1295402"/>
          <a:ext cx="7620000" cy="5506714"/>
        </p:xfrm>
        <a:graphic>
          <a:graphicData uri="http://schemas.openxmlformats.org/drawingml/2006/table">
            <a:tbl>
              <a:tblPr firstRow="1" bandRow="1">
                <a:tableStyleId>{5C22544A-7EE6-4342-B048-85BDC9FD1C3A}</a:tableStyleId>
              </a:tblPr>
              <a:tblGrid>
                <a:gridCol w="5993258"/>
                <a:gridCol w="1626742"/>
              </a:tblGrid>
              <a:tr h="719670">
                <a:tc>
                  <a:txBody>
                    <a:bodyPr/>
                    <a:lstStyle/>
                    <a:p>
                      <a:r>
                        <a:rPr lang="en-US" sz="3200" dirty="0" smtClean="0"/>
                        <a:t>Issue</a:t>
                      </a:r>
                      <a:endParaRPr lang="en-US" sz="3200" dirty="0"/>
                    </a:p>
                  </a:txBody>
                  <a:tcPr/>
                </a:tc>
                <a:tc>
                  <a:txBody>
                    <a:bodyPr/>
                    <a:lstStyle/>
                    <a:p>
                      <a:pPr algn="ctr"/>
                      <a:r>
                        <a:rPr lang="en-US" sz="1600" dirty="0" smtClean="0"/>
                        <a:t>Mentioned in Interview</a:t>
                      </a:r>
                      <a:endParaRPr lang="en-US" sz="1600" dirty="0"/>
                    </a:p>
                  </a:txBody>
                  <a:tcPr/>
                </a:tc>
              </a:tr>
              <a:tr h="704982">
                <a:tc>
                  <a:txBody>
                    <a:bodyPr/>
                    <a:lstStyle/>
                    <a:p>
                      <a:r>
                        <a:rPr lang="en-US" sz="2000" dirty="0" smtClean="0"/>
                        <a:t>State (or</a:t>
                      </a:r>
                      <a:r>
                        <a:rPr lang="en-US" sz="2000" baseline="0" dirty="0" smtClean="0"/>
                        <a:t> Governor) </a:t>
                      </a:r>
                      <a:r>
                        <a:rPr lang="en-US" sz="2000" kern="1200" baseline="0" dirty="0" smtClean="0"/>
                        <a:t>doesn’t know my company </a:t>
                      </a:r>
                      <a:r>
                        <a:rPr lang="en-US" sz="1400" baseline="0" dirty="0" smtClean="0"/>
                        <a:t>and does not know how to help me. Others state’s seem more on top of my needs</a:t>
                      </a:r>
                      <a:endParaRPr lang="en-US" sz="1400" dirty="0"/>
                    </a:p>
                  </a:txBody>
                  <a:tcPr/>
                </a:tc>
                <a:tc>
                  <a:txBody>
                    <a:bodyPr/>
                    <a:lstStyle/>
                    <a:p>
                      <a:pPr algn="ctr"/>
                      <a:r>
                        <a:rPr lang="en-US" sz="2800" dirty="0" smtClean="0">
                          <a:effectLst>
                            <a:outerShdw blurRad="38100" dist="38100" dir="2700000" algn="tl">
                              <a:srgbClr val="000000">
                                <a:alpha val="43137"/>
                              </a:srgbClr>
                            </a:outerShdw>
                          </a:effectLst>
                        </a:rPr>
                        <a:t>72%</a:t>
                      </a:r>
                      <a:endParaRPr lang="en-US" sz="2800" dirty="0">
                        <a:effectLst>
                          <a:outerShdw blurRad="38100" dist="38100" dir="2700000" algn="tl">
                            <a:srgbClr val="000000">
                              <a:alpha val="43137"/>
                            </a:srgbClr>
                          </a:outerShdw>
                        </a:effectLst>
                      </a:endParaRPr>
                    </a:p>
                  </a:txBody>
                  <a:tcPr/>
                </a:tc>
              </a:tr>
              <a:tr h="704982">
                <a:tc>
                  <a:txBody>
                    <a:bodyPr/>
                    <a:lstStyle/>
                    <a:p>
                      <a:r>
                        <a:rPr lang="en-US" sz="2000" dirty="0" smtClean="0"/>
                        <a:t>University Research – </a:t>
                      </a:r>
                      <a:r>
                        <a:rPr lang="en-US" sz="1400" dirty="0" smtClean="0"/>
                        <a:t>Hard to connect </a:t>
                      </a:r>
                      <a:r>
                        <a:rPr lang="en-US" sz="1400" baseline="0" dirty="0" smtClean="0"/>
                        <a:t>with professors, grad students and labs; tech transfer complicated. I do better with other state’s universities.</a:t>
                      </a:r>
                      <a:endParaRPr lang="en-US" sz="2000" dirty="0"/>
                    </a:p>
                  </a:txBody>
                  <a:tcPr/>
                </a:tc>
                <a:tc>
                  <a:txBody>
                    <a:bodyPr/>
                    <a:lstStyle/>
                    <a:p>
                      <a:pPr algn="ctr"/>
                      <a:r>
                        <a:rPr lang="en-US" sz="2800" dirty="0" smtClean="0">
                          <a:effectLst>
                            <a:outerShdw blurRad="38100" dist="38100" dir="2700000" algn="tl">
                              <a:srgbClr val="000000">
                                <a:alpha val="43137"/>
                              </a:srgbClr>
                            </a:outerShdw>
                          </a:effectLst>
                        </a:rPr>
                        <a:t>66%</a:t>
                      </a:r>
                      <a:endParaRPr lang="en-US" sz="2800" dirty="0">
                        <a:effectLst>
                          <a:outerShdw blurRad="38100" dist="38100" dir="2700000" algn="tl">
                            <a:srgbClr val="000000">
                              <a:alpha val="43137"/>
                            </a:srgbClr>
                          </a:outerShdw>
                        </a:effectLst>
                      </a:endParaRPr>
                    </a:p>
                  </a:txBody>
                  <a:tcPr/>
                </a:tc>
              </a:tr>
              <a:tr h="704982">
                <a:tc>
                  <a:txBody>
                    <a:bodyPr/>
                    <a:lstStyle/>
                    <a:p>
                      <a:r>
                        <a:rPr lang="en-US" sz="2000" dirty="0" smtClean="0"/>
                        <a:t>Connections &amp; Networks – </a:t>
                      </a:r>
                      <a:r>
                        <a:rPr lang="en-US" sz="1400" dirty="0" smtClean="0"/>
                        <a:t>Regional innovation networks</a:t>
                      </a:r>
                      <a:r>
                        <a:rPr lang="en-US" sz="1400" baseline="0" dirty="0" smtClean="0"/>
                        <a:t> are frail or non-existent, hard for young talent to find us, hard to get to NYC or the world</a:t>
                      </a:r>
                      <a:endParaRPr lang="en-US" sz="2000" dirty="0"/>
                    </a:p>
                  </a:txBody>
                  <a:tcPr/>
                </a:tc>
                <a:tc>
                  <a:txBody>
                    <a:bodyPr/>
                    <a:lstStyle/>
                    <a:p>
                      <a:pPr algn="ctr"/>
                      <a:r>
                        <a:rPr lang="en-US" sz="2800" dirty="0" smtClean="0">
                          <a:effectLst>
                            <a:outerShdw blurRad="38100" dist="38100" dir="2700000" algn="tl">
                              <a:srgbClr val="000000">
                                <a:alpha val="43137"/>
                              </a:srgbClr>
                            </a:outerShdw>
                          </a:effectLst>
                        </a:rPr>
                        <a:t>62%</a:t>
                      </a:r>
                      <a:endParaRPr lang="en-US" sz="2800" dirty="0">
                        <a:effectLst>
                          <a:outerShdw blurRad="38100" dist="38100" dir="2700000" algn="tl">
                            <a:srgbClr val="000000">
                              <a:alpha val="43137"/>
                            </a:srgbClr>
                          </a:outerShdw>
                        </a:effectLst>
                      </a:endParaRPr>
                    </a:p>
                  </a:txBody>
                  <a:tcPr/>
                </a:tc>
              </a:tr>
              <a:tr h="695803">
                <a:tc>
                  <a:txBody>
                    <a:bodyPr/>
                    <a:lstStyle/>
                    <a:p>
                      <a:r>
                        <a:rPr lang="en-US" sz="2000" dirty="0" smtClean="0"/>
                        <a:t>Risk Capital – </a:t>
                      </a:r>
                      <a:r>
                        <a:rPr lang="en-US" sz="1400" dirty="0" smtClean="0"/>
                        <a:t>Seems harder</a:t>
                      </a:r>
                      <a:r>
                        <a:rPr lang="en-US" sz="1400" baseline="0" dirty="0" smtClean="0"/>
                        <a:t> to get here and investors  are not as excited about my industry</a:t>
                      </a:r>
                      <a:endParaRPr lang="en-US" sz="2000" dirty="0"/>
                    </a:p>
                  </a:txBody>
                  <a:tcPr/>
                </a:tc>
                <a:tc>
                  <a:txBody>
                    <a:bodyPr/>
                    <a:lstStyle/>
                    <a:p>
                      <a:pPr algn="ctr"/>
                      <a:r>
                        <a:rPr lang="en-US" sz="2800" dirty="0" smtClean="0">
                          <a:effectLst>
                            <a:outerShdw blurRad="38100" dist="38100" dir="2700000" algn="tl">
                              <a:srgbClr val="000000">
                                <a:alpha val="43137"/>
                              </a:srgbClr>
                            </a:outerShdw>
                          </a:effectLst>
                        </a:rPr>
                        <a:t>62%</a:t>
                      </a:r>
                      <a:endParaRPr lang="en-US" sz="2800" dirty="0">
                        <a:effectLst>
                          <a:outerShdw blurRad="38100" dist="38100" dir="2700000" algn="tl">
                            <a:srgbClr val="000000">
                              <a:alpha val="43137"/>
                            </a:srgbClr>
                          </a:outerShdw>
                        </a:effectLst>
                      </a:endParaRPr>
                    </a:p>
                  </a:txBody>
                  <a:tcPr/>
                </a:tc>
              </a:tr>
              <a:tr h="939975">
                <a:tc>
                  <a:txBody>
                    <a:bodyPr/>
                    <a:lstStyle/>
                    <a:p>
                      <a:r>
                        <a:rPr lang="en-US" sz="2000" dirty="0" smtClean="0"/>
                        <a:t>Critical Mass – </a:t>
                      </a:r>
                      <a:r>
                        <a:rPr lang="en-US" sz="1400" dirty="0" smtClean="0"/>
                        <a:t>Not enough other entrepreneurial companies like mine.  Top competitors are elsewhere.  Need to be in the center of the action for  future success.</a:t>
                      </a:r>
                      <a:r>
                        <a:rPr lang="en-US" sz="1400" baseline="0" dirty="0" smtClean="0"/>
                        <a:t> Will be harder to recruit top people, customers and investors.</a:t>
                      </a:r>
                      <a:endParaRPr lang="en-US" sz="2000" dirty="0"/>
                    </a:p>
                  </a:txBody>
                  <a:tcPr/>
                </a:tc>
                <a:tc>
                  <a:txBody>
                    <a:bodyPr/>
                    <a:lstStyle/>
                    <a:p>
                      <a:pPr algn="ctr"/>
                      <a:r>
                        <a:rPr lang="en-US" sz="2800" dirty="0" smtClean="0">
                          <a:effectLst>
                            <a:outerShdw blurRad="38100" dist="38100" dir="2700000" algn="tl">
                              <a:srgbClr val="000000">
                                <a:alpha val="43137"/>
                              </a:srgbClr>
                            </a:outerShdw>
                          </a:effectLst>
                        </a:rPr>
                        <a:t>55%</a:t>
                      </a:r>
                      <a:endParaRPr lang="en-US" sz="2800" dirty="0">
                        <a:effectLst>
                          <a:outerShdw blurRad="38100" dist="38100" dir="2700000" algn="tl">
                            <a:srgbClr val="000000">
                              <a:alpha val="43137"/>
                            </a:srgbClr>
                          </a:outerShdw>
                        </a:effectLst>
                      </a:endParaRPr>
                    </a:p>
                  </a:txBody>
                  <a:tcPr/>
                </a:tc>
              </a:tr>
              <a:tr h="863603">
                <a:tc>
                  <a:txBody>
                    <a:bodyPr/>
                    <a:lstStyle/>
                    <a:p>
                      <a:r>
                        <a:rPr lang="en-US" sz="2000" dirty="0" smtClean="0"/>
                        <a:t>Is</a:t>
                      </a:r>
                      <a:r>
                        <a:rPr lang="en-US" sz="2000" baseline="0" dirty="0" smtClean="0"/>
                        <a:t> it Worth the C</a:t>
                      </a:r>
                      <a:r>
                        <a:rPr lang="en-US" sz="2000" dirty="0" smtClean="0"/>
                        <a:t>ost?</a:t>
                      </a:r>
                      <a:r>
                        <a:rPr lang="en-US" sz="2000" baseline="0" dirty="0" smtClean="0"/>
                        <a:t> – </a:t>
                      </a:r>
                      <a:r>
                        <a:rPr lang="en-US" sz="1400" u="none" kern="1200" dirty="0" smtClean="0"/>
                        <a:t>My objective is growth, not cost-minimization:  high cost worth it if the environment is world class for growth and key employees.  This competitiveness is not something people think about a lot here. </a:t>
                      </a:r>
                      <a:endParaRPr lang="en-US" sz="1400" u="none" dirty="0"/>
                    </a:p>
                  </a:txBody>
                  <a:tcPr/>
                </a:tc>
                <a:tc>
                  <a:txBody>
                    <a:bodyPr/>
                    <a:lstStyle/>
                    <a:p>
                      <a:pPr algn="ctr"/>
                      <a:r>
                        <a:rPr lang="en-US" sz="2800" dirty="0" smtClean="0">
                          <a:effectLst>
                            <a:outerShdw blurRad="38100" dist="38100" dir="2700000" algn="tl">
                              <a:srgbClr val="000000">
                                <a:alpha val="43137"/>
                              </a:srgbClr>
                            </a:outerShdw>
                          </a:effectLst>
                        </a:rPr>
                        <a:t>45%</a:t>
                      </a:r>
                      <a:endParaRPr lang="en-US" sz="2800"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10936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smtClean="0"/>
              <a:t>Reasons for slower growth</a:t>
            </a:r>
            <a:endParaRPr lang="en-US" sz="4000" i="1" dirty="0"/>
          </a:p>
        </p:txBody>
      </p:sp>
      <p:sp>
        <p:nvSpPr>
          <p:cNvPr id="3" name="Content Placeholder 2"/>
          <p:cNvSpPr>
            <a:spLocks noGrp="1"/>
          </p:cNvSpPr>
          <p:nvPr>
            <p:ph idx="1"/>
          </p:nvPr>
        </p:nvSpPr>
        <p:spPr/>
        <p:txBody>
          <a:bodyPr>
            <a:normAutofit lnSpcReduction="10000"/>
          </a:bodyPr>
          <a:lstStyle/>
          <a:p>
            <a:r>
              <a:rPr lang="en-US" dirty="0" smtClean="0"/>
              <a:t>High % of large firms </a:t>
            </a:r>
          </a:p>
          <a:p>
            <a:r>
              <a:rPr lang="en-US" dirty="0" smtClean="0"/>
              <a:t>Too few startups</a:t>
            </a:r>
          </a:p>
          <a:p>
            <a:r>
              <a:rPr lang="en-US" dirty="0" smtClean="0"/>
              <a:t>Growing firms started here (didn’t select)</a:t>
            </a:r>
          </a:p>
          <a:p>
            <a:r>
              <a:rPr lang="en-US" dirty="0" smtClean="0"/>
              <a:t>Quality of life vs. weak environment </a:t>
            </a:r>
          </a:p>
          <a:p>
            <a:r>
              <a:rPr lang="en-US" dirty="0" smtClean="0"/>
              <a:t>CEOs worried about ability to grow</a:t>
            </a:r>
          </a:p>
          <a:p>
            <a:pPr marL="0" indent="0">
              <a:buNone/>
            </a:pPr>
            <a:endParaRPr lang="en-US" dirty="0" smtClean="0"/>
          </a:p>
          <a:p>
            <a:pPr marL="0" indent="0">
              <a:buNone/>
            </a:pPr>
            <a:r>
              <a:rPr lang="en-US" dirty="0" smtClean="0"/>
              <a:t>Ecosystems must be curious, innovative and deal with unexpected needs.</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Connecticut Paradox</a:t>
            </a:r>
            <a:endParaRPr lang="en-US" i="1" dirty="0"/>
          </a:p>
        </p:txBody>
      </p:sp>
      <p:sp>
        <p:nvSpPr>
          <p:cNvPr id="3" name="Content Placeholder 2"/>
          <p:cNvSpPr>
            <a:spLocks noGrp="1"/>
          </p:cNvSpPr>
          <p:nvPr>
            <p:ph idx="1"/>
          </p:nvPr>
        </p:nvSpPr>
        <p:spPr>
          <a:xfrm>
            <a:off x="457200" y="1676400"/>
            <a:ext cx="8534400" cy="4038600"/>
          </a:xfrm>
          <a:noFill/>
        </p:spPr>
        <p:txBody>
          <a:bodyPr>
            <a:normAutofit/>
          </a:bodyPr>
          <a:lstStyle/>
          <a:p>
            <a:pPr>
              <a:buNone/>
            </a:pPr>
            <a:r>
              <a:rPr lang="en-US" sz="3300" dirty="0" smtClean="0"/>
              <a:t>“</a:t>
            </a:r>
            <a:r>
              <a:rPr lang="en-US" sz="4400" dirty="0"/>
              <a:t>Personally, I love it here, but it’s not a good place for my business</a:t>
            </a:r>
            <a:r>
              <a:rPr lang="en-US" sz="4400" dirty="0" smtClean="0"/>
              <a:t>.” - </a:t>
            </a:r>
            <a:r>
              <a:rPr lang="en-US" sz="4400" dirty="0"/>
              <a:t>Fast growing </a:t>
            </a:r>
            <a:r>
              <a:rPr lang="en-US" sz="4400" dirty="0" smtClean="0"/>
              <a:t>firm CEO</a:t>
            </a:r>
            <a:r>
              <a:rPr lang="en-US" sz="2800" dirty="0"/>
              <a:t>	</a:t>
            </a:r>
          </a:p>
          <a:p>
            <a:pPr>
              <a:buNone/>
            </a:pPr>
            <a:endParaRPr lang="en-US" sz="2400" u="sng" dirty="0" smtClean="0"/>
          </a:p>
        </p:txBody>
      </p:sp>
      <p:sp>
        <p:nvSpPr>
          <p:cNvPr id="4" name="Rectangle 3"/>
          <p:cNvSpPr/>
          <p:nvPr/>
        </p:nvSpPr>
        <p:spPr>
          <a:xfrm>
            <a:off x="574964" y="4419600"/>
            <a:ext cx="8021782" cy="1938992"/>
          </a:xfrm>
          <a:prstGeom prst="rect">
            <a:avLst/>
          </a:prstGeom>
          <a:solidFill>
            <a:schemeClr val="accent5">
              <a:lumMod val="75000"/>
            </a:schemeClr>
          </a:solidFill>
        </p:spPr>
        <p:txBody>
          <a:bodyPr wrap="square">
            <a:spAutoFit/>
          </a:bodyPr>
          <a:lstStyle/>
          <a:p>
            <a:pPr>
              <a:buNone/>
            </a:pPr>
            <a:r>
              <a:rPr lang="en-US" sz="2400" u="sng" dirty="0" smtClean="0"/>
              <a:t>CEO feelings about Connecticut</a:t>
            </a:r>
            <a:endParaRPr lang="en-US" sz="2400" dirty="0" smtClean="0"/>
          </a:p>
          <a:p>
            <a:pPr>
              <a:buNone/>
            </a:pPr>
            <a:r>
              <a:rPr lang="en-US" sz="2400" dirty="0" smtClean="0"/>
              <a:t>It is very good for my company here			28%</a:t>
            </a:r>
          </a:p>
          <a:p>
            <a:pPr>
              <a:buNone/>
            </a:pPr>
            <a:r>
              <a:rPr lang="en-US" sz="2400" dirty="0" smtClean="0"/>
              <a:t>It is not good for my company to stay here		14%</a:t>
            </a:r>
          </a:p>
          <a:p>
            <a:pPr>
              <a:buNone/>
            </a:pPr>
            <a:r>
              <a:rPr lang="en-US" sz="2400" dirty="0" smtClean="0"/>
              <a:t>It’s great for me personally, and it’s OK for my business</a:t>
            </a:r>
            <a:r>
              <a:rPr lang="en-US" sz="2400" i="1" dirty="0" smtClean="0"/>
              <a:t> for now</a:t>
            </a:r>
            <a:r>
              <a:rPr lang="en-US" sz="2400" dirty="0" smtClean="0"/>
              <a:t> 							59%</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4500" i="1" dirty="0" smtClean="0"/>
              <a:t>Innovation Asset Requirements</a:t>
            </a:r>
            <a:endParaRPr lang="en-US" sz="4500" i="1" dirty="0"/>
          </a:p>
        </p:txBody>
      </p:sp>
      <p:sp>
        <p:nvSpPr>
          <p:cNvPr id="3" name="Content Placeholder 2"/>
          <p:cNvSpPr>
            <a:spLocks noGrp="1"/>
          </p:cNvSpPr>
          <p:nvPr>
            <p:ph idx="1"/>
          </p:nvPr>
        </p:nvSpPr>
        <p:spPr>
          <a:xfrm>
            <a:off x="457200" y="2420112"/>
            <a:ext cx="4419600" cy="4133088"/>
          </a:xfrm>
        </p:spPr>
        <p:txBody>
          <a:bodyPr>
            <a:noAutofit/>
          </a:bodyPr>
          <a:lstStyle/>
          <a:p>
            <a:pPr lvl="0">
              <a:buNone/>
            </a:pPr>
            <a:r>
              <a:rPr lang="en-US" sz="2200" b="1" dirty="0" smtClean="0"/>
              <a:t>Tangible Assets</a:t>
            </a:r>
          </a:p>
          <a:p>
            <a:r>
              <a:rPr lang="en-US" sz="2200" dirty="0" smtClean="0"/>
              <a:t>Entrepreneurial Capacity</a:t>
            </a:r>
          </a:p>
          <a:p>
            <a:r>
              <a:rPr lang="en-US" sz="2200" dirty="0" smtClean="0"/>
              <a:t>Business Acumen</a:t>
            </a:r>
          </a:p>
          <a:p>
            <a:r>
              <a:rPr lang="en-US" sz="2200" dirty="0" smtClean="0"/>
              <a:t>Risk Capital</a:t>
            </a:r>
          </a:p>
          <a:p>
            <a:r>
              <a:rPr lang="en-US" sz="2200" dirty="0" smtClean="0"/>
              <a:t>R&amp;D Enterprise</a:t>
            </a:r>
          </a:p>
          <a:p>
            <a:r>
              <a:rPr lang="en-US" sz="2200" dirty="0" smtClean="0"/>
              <a:t>Technology Commercialization</a:t>
            </a:r>
          </a:p>
          <a:p>
            <a:r>
              <a:rPr lang="en-US" sz="2200" dirty="0" smtClean="0"/>
              <a:t>Human Capital</a:t>
            </a:r>
          </a:p>
          <a:p>
            <a:r>
              <a:rPr lang="en-US" sz="2200" dirty="0" smtClean="0"/>
              <a:t>Physical Infrastructure</a:t>
            </a:r>
          </a:p>
          <a:p>
            <a:r>
              <a:rPr lang="en-US" sz="2200" dirty="0" smtClean="0"/>
              <a:t>Industrial Base</a:t>
            </a:r>
          </a:p>
          <a:p>
            <a:r>
              <a:rPr lang="en-US" sz="2200" dirty="0" smtClean="0"/>
              <a:t>Global</a:t>
            </a:r>
            <a:r>
              <a:rPr lang="en-US" sz="2200" dirty="0" smtClean="0">
                <a:solidFill>
                  <a:srgbClr val="FF0000"/>
                </a:solidFill>
              </a:rPr>
              <a:t> </a:t>
            </a:r>
            <a:r>
              <a:rPr lang="en-US" sz="2200" dirty="0" smtClean="0"/>
              <a:t>Linkages</a:t>
            </a:r>
          </a:p>
          <a:p>
            <a:endParaRPr lang="en-US" sz="2200" dirty="0" smtClean="0"/>
          </a:p>
          <a:p>
            <a:pPr lvl="0"/>
            <a:endParaRPr lang="en-US" sz="2200" dirty="0" smtClean="0"/>
          </a:p>
          <a:p>
            <a:endParaRPr lang="en-US" sz="2200" dirty="0"/>
          </a:p>
        </p:txBody>
      </p:sp>
      <p:sp>
        <p:nvSpPr>
          <p:cNvPr id="4" name="TextBox 3"/>
          <p:cNvSpPr txBox="1"/>
          <p:nvPr/>
        </p:nvSpPr>
        <p:spPr>
          <a:xfrm>
            <a:off x="381000" y="1570006"/>
            <a:ext cx="8153400" cy="1107996"/>
          </a:xfrm>
          <a:prstGeom prst="rect">
            <a:avLst/>
          </a:prstGeom>
          <a:noFill/>
        </p:spPr>
        <p:txBody>
          <a:bodyPr wrap="square" rtlCol="0">
            <a:spAutoFit/>
          </a:bodyPr>
          <a:lstStyle/>
          <a:p>
            <a:r>
              <a:rPr lang="en-US" sz="2400" dirty="0" smtClean="0"/>
              <a:t>For an entrepreneurial ecosystem to flourish, the following assets must exist within a region:  </a:t>
            </a:r>
          </a:p>
          <a:p>
            <a:endParaRPr lang="en-US" dirty="0"/>
          </a:p>
        </p:txBody>
      </p:sp>
      <p:sp>
        <p:nvSpPr>
          <p:cNvPr id="5" name="Content Placeholder 2"/>
          <p:cNvSpPr txBox="1">
            <a:spLocks/>
          </p:cNvSpPr>
          <p:nvPr/>
        </p:nvSpPr>
        <p:spPr>
          <a:xfrm>
            <a:off x="4876800" y="2460008"/>
            <a:ext cx="4114800" cy="38100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Intangible Assets</a:t>
            </a:r>
          </a:p>
          <a:p>
            <a:pPr marL="274320" indent="-274320">
              <a:spcBef>
                <a:spcPct val="20000"/>
              </a:spcBef>
              <a:buClr>
                <a:schemeClr val="accent3"/>
              </a:buClr>
              <a:buSzPct val="95000"/>
              <a:buFont typeface="Wingdings 2"/>
              <a:buChar char=""/>
            </a:pPr>
            <a:r>
              <a:rPr lang="en-US" sz="2400" dirty="0" smtClean="0"/>
              <a:t>“A Buzz”</a:t>
            </a:r>
          </a:p>
          <a:p>
            <a:pPr marL="274320" indent="-274320">
              <a:spcBef>
                <a:spcPct val="20000"/>
              </a:spcBef>
              <a:buClr>
                <a:schemeClr val="accent3"/>
              </a:buClr>
              <a:buSzPct val="95000"/>
              <a:buFont typeface="Wingdings 2"/>
              <a:buChar char=""/>
            </a:pPr>
            <a:r>
              <a:rPr lang="en-US" sz="2400" dirty="0" smtClean="0"/>
              <a:t>Networking </a:t>
            </a:r>
            <a:r>
              <a:rPr lang="en-US" sz="2400" dirty="0"/>
              <a:t>Opportunities</a:t>
            </a:r>
          </a:p>
          <a:p>
            <a:pPr marL="274320" indent="-274320">
              <a:spcBef>
                <a:spcPct val="20000"/>
              </a:spcBef>
              <a:buClr>
                <a:schemeClr val="accent3"/>
              </a:buClr>
              <a:buSzPct val="95000"/>
              <a:buFont typeface="Wingdings 2"/>
              <a:buChar char=""/>
            </a:pPr>
            <a:r>
              <a:rPr lang="en-US" sz="2400" dirty="0"/>
              <a:t>Culture that is Supportive of Innovation</a:t>
            </a:r>
          </a:p>
          <a:p>
            <a:pPr marL="274320" indent="-274320">
              <a:spcBef>
                <a:spcPct val="20000"/>
              </a:spcBef>
              <a:buClr>
                <a:schemeClr val="accent3"/>
              </a:buClr>
              <a:buSzPct val="95000"/>
              <a:buFont typeface="Wingdings 2"/>
              <a:buChar char=""/>
            </a:pPr>
            <a:r>
              <a:rPr lang="en-US" sz="2400" dirty="0" smtClean="0"/>
              <a:t>Community Mindset</a:t>
            </a:r>
          </a:p>
          <a:p>
            <a:pPr marL="274320" indent="-274320">
              <a:spcBef>
                <a:spcPct val="20000"/>
              </a:spcBef>
              <a:buClr>
                <a:schemeClr val="accent3"/>
              </a:buClr>
              <a:buSzPct val="95000"/>
            </a:pPr>
            <a:endParaRPr lang="en-US" sz="2400" dirty="0" smtClean="0"/>
          </a:p>
          <a:p>
            <a:pPr marL="274320" indent="-274320">
              <a:spcBef>
                <a:spcPct val="20000"/>
              </a:spcBef>
              <a:buClr>
                <a:schemeClr val="accent3"/>
              </a:buClr>
              <a:buSzPct val="95000"/>
            </a:pPr>
            <a:r>
              <a:rPr lang="en-US" sz="2400" b="1" dirty="0" smtClean="0"/>
              <a:t>Business </a:t>
            </a:r>
            <a:r>
              <a:rPr lang="en-US" sz="2400" b="1" dirty="0"/>
              <a:t>Climate </a:t>
            </a:r>
            <a:r>
              <a:rPr lang="en-US" sz="2400" b="1" dirty="0" smtClean="0"/>
              <a:t>Assets</a:t>
            </a:r>
            <a:endParaRPr lang="en-US" sz="2400" dirty="0" smtClean="0"/>
          </a:p>
          <a:p>
            <a:pPr marL="274320" indent="-274320">
              <a:spcBef>
                <a:spcPct val="20000"/>
              </a:spcBef>
              <a:buClr>
                <a:schemeClr val="accent3"/>
              </a:buClr>
              <a:buSzPct val="95000"/>
              <a:buFont typeface="Wingdings 2"/>
              <a:buChar char=""/>
            </a:pPr>
            <a:r>
              <a:rPr lang="en-US" sz="2400" dirty="0" smtClean="0"/>
              <a:t>Government </a:t>
            </a:r>
            <a:r>
              <a:rPr lang="en-US" sz="2400" dirty="0"/>
              <a:t>Policies</a:t>
            </a:r>
          </a:p>
          <a:p>
            <a:pPr marL="274320" indent="-274320">
              <a:spcBef>
                <a:spcPct val="20000"/>
              </a:spcBef>
              <a:buClr>
                <a:schemeClr val="accent3"/>
              </a:buClr>
              <a:buSzPct val="95000"/>
              <a:buFont typeface="Wingdings 2"/>
              <a:buChar char=""/>
            </a:pPr>
            <a:r>
              <a:rPr lang="en-US" sz="2400" dirty="0"/>
              <a:t>Quality of Life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267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effectLst/>
        </p:spPr>
        <p:txBody>
          <a:bodyPr>
            <a:noAutofit/>
          </a:bodyPr>
          <a:lstStyle/>
          <a:p>
            <a:r>
              <a:rPr lang="en-US" sz="4500" i="1" dirty="0" smtClean="0"/>
              <a:t>Where do ideas come from?</a:t>
            </a:r>
            <a:endParaRPr lang="en-US" sz="4500" i="1" dirty="0"/>
          </a:p>
        </p:txBody>
      </p:sp>
      <p:pic>
        <p:nvPicPr>
          <p:cNvPr id="4098" name="Picture 2" descr="http://media.tumblr.com/tumblr_ln94ogb3ZB1qzvewz.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2517" y="2057400"/>
            <a:ext cx="5336311" cy="40022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100" name="Picture 4" descr="http://blog.spotlunch.com/wp-content/uploads/2011/05/604px-ParisCafeDiscussion-300x298.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73684" y="3902710"/>
            <a:ext cx="2936768" cy="2917190"/>
          </a:xfrm>
          <a:prstGeom prst="rect">
            <a:avLst/>
          </a:prstGeom>
          <a:noFill/>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5000" y="1711036"/>
            <a:ext cx="3124200" cy="2031325"/>
          </a:xfrm>
          <a:prstGeom prst="rect">
            <a:avLst/>
          </a:prstGeom>
          <a:noFill/>
        </p:spPr>
        <p:txBody>
          <a:bodyPr wrap="square" rtlCol="0">
            <a:spAutoFit/>
          </a:bodyPr>
          <a:lstStyle/>
          <a:p>
            <a:r>
              <a:rPr lang="en-US" i="1" dirty="0" smtClean="0"/>
              <a:t>“Chance </a:t>
            </a:r>
            <a:r>
              <a:rPr lang="en-US" i="1" dirty="0"/>
              <a:t>favors the connected mind. Interacting with people who have expertise in different areas tends to generate far more interesting ideas than being a lonely </a:t>
            </a:r>
            <a:r>
              <a:rPr lang="en-US" i="1" dirty="0" smtClean="0"/>
              <a:t>inventor</a:t>
            </a:r>
            <a:r>
              <a:rPr lang="en-US" i="1" dirty="0"/>
              <a:t>,</a:t>
            </a:r>
            <a:r>
              <a:rPr lang="en-US" i="1" dirty="0" smtClean="0"/>
              <a:t>” Steven Johnson</a:t>
            </a:r>
            <a:endParaRPr lang="en-US" i="1" dirty="0"/>
          </a:p>
        </p:txBody>
      </p:sp>
    </p:spTree>
    <p:extLst>
      <p:ext uri="{BB962C8B-B14F-4D97-AF65-F5344CB8AC3E}">
        <p14:creationId xmlns:p14="http://schemas.microsoft.com/office/powerpoint/2010/main" val="4691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2010 – facing a serious problem</a:t>
            </a:r>
            <a:endParaRPr lang="en-US" i="1" dirty="0"/>
          </a:p>
        </p:txBody>
      </p:sp>
      <p:pic>
        <p:nvPicPr>
          <p:cNvPr id="4" name="Picture 2"/>
          <p:cNvPicPr>
            <a:picLocks noGrp="1" noChangeAspect="1" noChangeArrowheads="1"/>
          </p:cNvPicPr>
          <p:nvPr>
            <p:ph idx="1"/>
          </p:nvPr>
        </p:nvPicPr>
        <p:blipFill>
          <a:blip r:embed="rId3" cstate="print"/>
          <a:srcRect/>
          <a:stretch>
            <a:fillRect/>
          </a:stretch>
        </p:blipFill>
        <p:spPr bwMode="auto">
          <a:xfrm rot="20764094">
            <a:off x="1482515" y="1388267"/>
            <a:ext cx="6430513" cy="4871931"/>
          </a:xfrm>
          <a:prstGeom prst="rect">
            <a:avLst/>
          </a:prstGeom>
          <a:solidFill>
            <a:schemeClr val="bg1"/>
          </a:solidFill>
          <a:ln w="9525">
            <a:solidFill>
              <a:schemeClr val="bg2">
                <a:lumMod val="50000"/>
              </a:schemeClr>
            </a:solidFill>
            <a:miter lim="800000"/>
            <a:headEnd/>
            <a:tailEnd/>
          </a:ln>
          <a:effectLst>
            <a:innerShdw blurRad="63500" dist="50800" dir="27000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i="1" dirty="0" smtClean="0"/>
              <a:t>A history of Connecticut Innovation</a:t>
            </a:r>
            <a:endParaRPr lang="en-US" i="1" dirty="0"/>
          </a:p>
        </p:txBody>
      </p:sp>
      <p:sp>
        <p:nvSpPr>
          <p:cNvPr id="3" name="Content Placeholder 2"/>
          <p:cNvSpPr>
            <a:spLocks noGrp="1"/>
          </p:cNvSpPr>
          <p:nvPr>
            <p:ph idx="1"/>
          </p:nvPr>
        </p:nvSpPr>
        <p:spPr>
          <a:xfrm>
            <a:off x="457200" y="1600200"/>
            <a:ext cx="5486400" cy="5105400"/>
          </a:xfrm>
        </p:spPr>
        <p:txBody>
          <a:bodyPr rtlCol="0">
            <a:normAutofit fontScale="92500" lnSpcReduction="20000"/>
          </a:bodyPr>
          <a:lstStyle/>
          <a:p>
            <a:pPr fontAlgn="auto">
              <a:spcAft>
                <a:spcPts val="0"/>
              </a:spcAft>
              <a:buFont typeface="Arial" pitchFamily="34" charset="0"/>
              <a:buChar char="•"/>
              <a:defRPr/>
            </a:pPr>
            <a:r>
              <a:rPr lang="en-US" sz="3300" dirty="0" smtClean="0"/>
              <a:t>17</a:t>
            </a:r>
            <a:r>
              <a:rPr lang="en-US" sz="3300" baseline="30000" dirty="0" smtClean="0"/>
              <a:t>th</a:t>
            </a:r>
            <a:r>
              <a:rPr lang="en-US" sz="3300" dirty="0" smtClean="0"/>
              <a:t> century - Cheaper labor </a:t>
            </a:r>
          </a:p>
          <a:p>
            <a:pPr fontAlgn="auto">
              <a:spcAft>
                <a:spcPts val="0"/>
              </a:spcAft>
              <a:buFont typeface="Arial" pitchFamily="34" charset="0"/>
              <a:buChar char="•"/>
              <a:defRPr/>
            </a:pPr>
            <a:r>
              <a:rPr lang="en-US" sz="3300" dirty="0" smtClean="0"/>
              <a:t>18</a:t>
            </a:r>
            <a:r>
              <a:rPr lang="en-US" sz="3300" baseline="30000" dirty="0" smtClean="0"/>
              <a:t>th</a:t>
            </a:r>
            <a:r>
              <a:rPr lang="en-US" sz="3300" dirty="0" smtClean="0"/>
              <a:t> c – town mercantilism </a:t>
            </a:r>
          </a:p>
          <a:p>
            <a:pPr fontAlgn="auto">
              <a:spcAft>
                <a:spcPts val="0"/>
              </a:spcAft>
              <a:buFont typeface="Arial" pitchFamily="34" charset="0"/>
              <a:buChar char="•"/>
              <a:defRPr/>
            </a:pPr>
            <a:r>
              <a:rPr lang="en-US" sz="3300" dirty="0" smtClean="0"/>
              <a:t>19</a:t>
            </a:r>
            <a:r>
              <a:rPr lang="en-US" sz="3300" baseline="30000" dirty="0" smtClean="0"/>
              <a:t>th</a:t>
            </a:r>
            <a:r>
              <a:rPr lang="en-US" sz="3300" dirty="0" smtClean="0"/>
              <a:t> c – Advanced Machinery to compensate for lack of European quality labor skills</a:t>
            </a:r>
          </a:p>
          <a:p>
            <a:pPr marL="0" indent="0" fontAlgn="auto">
              <a:spcAft>
                <a:spcPts val="0"/>
              </a:spcAft>
              <a:buNone/>
              <a:defRPr/>
            </a:pPr>
            <a:r>
              <a:rPr lang="en-US" i="1" dirty="0" smtClean="0"/>
              <a:t>"</a:t>
            </a:r>
            <a:r>
              <a:rPr lang="en-US" i="1" dirty="0"/>
              <a:t>A substitute for European skill must be sought in such an application of mechanism as to give all that regularity, accuracy and finish to the work which is there affected by a skill...." </a:t>
            </a:r>
            <a:r>
              <a:rPr lang="en-US" i="1" dirty="0" smtClean="0"/>
              <a:t>           </a:t>
            </a:r>
          </a:p>
          <a:p>
            <a:pPr marL="0" indent="0" fontAlgn="auto">
              <a:spcAft>
                <a:spcPts val="0"/>
              </a:spcAft>
              <a:buNone/>
              <a:defRPr/>
            </a:pPr>
            <a:r>
              <a:rPr lang="en-US" i="1" dirty="0"/>
              <a:t> </a:t>
            </a:r>
            <a:r>
              <a:rPr lang="en-US" i="1" dirty="0" smtClean="0"/>
              <a:t>              Eli Whitney</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pic>
        <p:nvPicPr>
          <p:cNvPr id="133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46148"/>
            <a:ext cx="3127375" cy="218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91200" y="4137940"/>
            <a:ext cx="3137766" cy="234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1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i="1" dirty="0" smtClean="0"/>
              <a:t>The 19</a:t>
            </a:r>
            <a:r>
              <a:rPr lang="en-US" i="1" baseline="30000" dirty="0" smtClean="0"/>
              <a:t>th</a:t>
            </a:r>
            <a:r>
              <a:rPr lang="en-US" i="1" dirty="0" smtClean="0"/>
              <a:t> Century Invention paradigm</a:t>
            </a:r>
            <a:endParaRPr lang="en-US" i="1" dirty="0"/>
          </a:p>
        </p:txBody>
      </p:sp>
      <p:sp>
        <p:nvSpPr>
          <p:cNvPr id="3" name="Content Placeholder 2"/>
          <p:cNvSpPr>
            <a:spLocks noGrp="1"/>
          </p:cNvSpPr>
          <p:nvPr>
            <p:ph idx="1"/>
          </p:nvPr>
        </p:nvSpPr>
        <p:spPr>
          <a:xfrm>
            <a:off x="457200" y="1600200"/>
            <a:ext cx="5486400" cy="4525963"/>
          </a:xfrm>
        </p:spPr>
        <p:txBody>
          <a:bodyPr rtlCol="0">
            <a:normAutofit fontScale="77500" lnSpcReduction="20000"/>
          </a:bodyPr>
          <a:lstStyle/>
          <a:p>
            <a:pPr fontAlgn="auto">
              <a:spcAft>
                <a:spcPts val="0"/>
              </a:spcAft>
              <a:buFont typeface="Arial" pitchFamily="34" charset="0"/>
              <a:buChar char="•"/>
              <a:defRPr/>
            </a:pPr>
            <a:r>
              <a:rPr lang="en-US" dirty="0" smtClean="0"/>
              <a:t>Cluster of inventors </a:t>
            </a:r>
          </a:p>
          <a:p>
            <a:pPr fontAlgn="auto">
              <a:spcAft>
                <a:spcPts val="0"/>
              </a:spcAft>
              <a:buFont typeface="Arial" pitchFamily="34" charset="0"/>
              <a:buChar char="•"/>
              <a:defRPr/>
            </a:pPr>
            <a:r>
              <a:rPr lang="en-US" dirty="0" smtClean="0"/>
              <a:t>Support by expert mechanics</a:t>
            </a:r>
          </a:p>
          <a:p>
            <a:pPr fontAlgn="auto">
              <a:spcAft>
                <a:spcPts val="0"/>
              </a:spcAft>
              <a:buFont typeface="Arial" pitchFamily="34" charset="0"/>
              <a:buChar char="•"/>
              <a:defRPr/>
            </a:pPr>
            <a:r>
              <a:rPr lang="en-US" dirty="0" smtClean="0"/>
              <a:t>Power: water &amp; coal</a:t>
            </a:r>
          </a:p>
          <a:p>
            <a:pPr fontAlgn="auto">
              <a:spcAft>
                <a:spcPts val="0"/>
              </a:spcAft>
              <a:buFont typeface="Arial" pitchFamily="34" charset="0"/>
              <a:buChar char="•"/>
              <a:defRPr/>
            </a:pPr>
            <a:r>
              <a:rPr lang="en-US" dirty="0" smtClean="0"/>
              <a:t>Transportation: water &amp; rail</a:t>
            </a:r>
          </a:p>
          <a:p>
            <a:pPr fontAlgn="auto">
              <a:spcAft>
                <a:spcPts val="0"/>
              </a:spcAft>
              <a:buFont typeface="Arial" pitchFamily="34" charset="0"/>
              <a:buChar char="•"/>
              <a:defRPr/>
            </a:pPr>
            <a:r>
              <a:rPr lang="en-US" dirty="0" smtClean="0"/>
              <a:t>Labor: immigrant and local</a:t>
            </a:r>
          </a:p>
          <a:p>
            <a:pPr fontAlgn="auto">
              <a:spcAft>
                <a:spcPts val="0"/>
              </a:spcAft>
              <a:buFont typeface="Arial" pitchFamily="34" charset="0"/>
              <a:buChar char="•"/>
              <a:defRPr/>
            </a:pPr>
            <a:r>
              <a:rPr lang="en-US" dirty="0" smtClean="0"/>
              <a:t>Capital: New York, Boston and local (using banks and “new” stock corporation)</a:t>
            </a:r>
          </a:p>
          <a:p>
            <a:pPr fontAlgn="auto">
              <a:spcAft>
                <a:spcPts val="0"/>
              </a:spcAft>
              <a:buFont typeface="Arial" pitchFamily="34" charset="0"/>
              <a:buChar char="•"/>
              <a:defRPr/>
            </a:pPr>
            <a:r>
              <a:rPr lang="en-US" dirty="0" smtClean="0"/>
              <a:t>Regulation – flirting with public control of rail and utilities (business inspired) </a:t>
            </a:r>
          </a:p>
          <a:p>
            <a:pPr fontAlgn="auto">
              <a:spcAft>
                <a:spcPts val="0"/>
              </a:spcAft>
              <a:buFont typeface="Arial" pitchFamily="34" charset="0"/>
              <a:buChar char="•"/>
              <a:defRPr/>
            </a:pPr>
            <a:r>
              <a:rPr lang="en-US" dirty="0" smtClean="0"/>
              <a:t>Public investment in health, education </a:t>
            </a:r>
            <a:endParaRPr lang="en-US" dirty="0"/>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81800" y="1420813"/>
            <a:ext cx="2060575"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43600" y="3886200"/>
            <a:ext cx="1676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Box 3"/>
          <p:cNvSpPr txBox="1">
            <a:spLocks noChangeArrowheads="1"/>
          </p:cNvSpPr>
          <p:nvPr/>
        </p:nvSpPr>
        <p:spPr bwMode="auto">
          <a:xfrm>
            <a:off x="7270750" y="3352800"/>
            <a:ext cx="1323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chemeClr val="bg1"/>
                </a:solidFill>
              </a:rPr>
              <a:t>Samuel Colt</a:t>
            </a:r>
          </a:p>
        </p:txBody>
      </p:sp>
      <p:sp>
        <p:nvSpPr>
          <p:cNvPr id="14343" name="TextBox 4"/>
          <p:cNvSpPr txBox="1">
            <a:spLocks noChangeArrowheads="1"/>
          </p:cNvSpPr>
          <p:nvPr/>
        </p:nvSpPr>
        <p:spPr bwMode="auto">
          <a:xfrm>
            <a:off x="6096000" y="5867400"/>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chemeClr val="bg1"/>
                </a:solidFill>
              </a:rPr>
              <a:t>Elisha Root</a:t>
            </a:r>
          </a:p>
        </p:txBody>
      </p:sp>
    </p:spTree>
    <p:extLst>
      <p:ext uri="{BB962C8B-B14F-4D97-AF65-F5344CB8AC3E}">
        <p14:creationId xmlns:p14="http://schemas.microsoft.com/office/powerpoint/2010/main" val="36980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Legislated innovation networks </a:t>
            </a:r>
            <a:br>
              <a:rPr lang="en-US" dirty="0" smtClean="0"/>
            </a:br>
            <a:r>
              <a:rPr lang="en-US" dirty="0" smtClean="0"/>
              <a:t>in the 19</a:t>
            </a:r>
            <a:r>
              <a:rPr lang="en-US" baseline="30000" dirty="0" smtClean="0"/>
              <a:t>th</a:t>
            </a:r>
            <a:r>
              <a:rPr lang="en-US" dirty="0" smtClean="0"/>
              <a:t> century </a:t>
            </a:r>
            <a:endParaRPr lang="en-US" dirty="0"/>
          </a:p>
        </p:txBody>
      </p:sp>
      <p:sp>
        <p:nvSpPr>
          <p:cNvPr id="3" name="Content Placeholder 2"/>
          <p:cNvSpPr>
            <a:spLocks noGrp="1"/>
          </p:cNvSpPr>
          <p:nvPr>
            <p:ph idx="1"/>
          </p:nvPr>
        </p:nvSpPr>
        <p:spPr>
          <a:xfrm>
            <a:off x="457200" y="1600200"/>
            <a:ext cx="5257800" cy="4876800"/>
          </a:xfrm>
        </p:spPr>
        <p:txBody>
          <a:bodyPr rtlCol="0">
            <a:normAutofit fontScale="85000" lnSpcReduction="20000"/>
          </a:bodyPr>
          <a:lstStyle/>
          <a:p>
            <a:pPr fontAlgn="auto">
              <a:spcAft>
                <a:spcPts val="0"/>
              </a:spcAft>
              <a:buFont typeface="Arial" pitchFamily="34" charset="0"/>
              <a:buChar char="•"/>
              <a:defRPr/>
            </a:pPr>
            <a:r>
              <a:rPr lang="en-US" sz="3400" dirty="0"/>
              <a:t>The center </a:t>
            </a:r>
            <a:r>
              <a:rPr lang="en-US" sz="3400" dirty="0" smtClean="0"/>
              <a:t>was </a:t>
            </a:r>
            <a:r>
              <a:rPr lang="en-US" sz="3400" dirty="0"/>
              <a:t>the </a:t>
            </a:r>
            <a:r>
              <a:rPr lang="en-US" sz="3400" dirty="0" smtClean="0"/>
              <a:t>Springfield </a:t>
            </a:r>
            <a:r>
              <a:rPr lang="en-US" sz="3400" dirty="0"/>
              <a:t>Armory, </a:t>
            </a:r>
            <a:r>
              <a:rPr lang="en-US" sz="3400" dirty="0" smtClean="0"/>
              <a:t>founded </a:t>
            </a:r>
            <a:r>
              <a:rPr lang="en-US" sz="3400" dirty="0"/>
              <a:t>in 1794.</a:t>
            </a:r>
          </a:p>
          <a:p>
            <a:pPr fontAlgn="auto">
              <a:spcAft>
                <a:spcPts val="0"/>
              </a:spcAft>
              <a:buFont typeface="Arial" pitchFamily="34" charset="0"/>
              <a:buChar char="•"/>
              <a:defRPr/>
            </a:pPr>
            <a:r>
              <a:rPr lang="en-US" sz="3400" dirty="0" smtClean="0"/>
              <a:t>It became </a:t>
            </a:r>
            <a:r>
              <a:rPr lang="en-US" sz="3400" dirty="0"/>
              <a:t>an incubator of </a:t>
            </a:r>
            <a:r>
              <a:rPr lang="en-US" sz="3400" dirty="0" smtClean="0"/>
              <a:t>technology to </a:t>
            </a:r>
            <a:r>
              <a:rPr lang="en-US" sz="3400" dirty="0"/>
              <a:t>achieve </a:t>
            </a:r>
            <a:r>
              <a:rPr lang="en-US" sz="3400" dirty="0" err="1"/>
              <a:t>interchangability</a:t>
            </a:r>
            <a:r>
              <a:rPr lang="en-US" sz="3400" dirty="0"/>
              <a:t> of </a:t>
            </a:r>
            <a:r>
              <a:rPr lang="en-US" sz="3400" dirty="0" smtClean="0"/>
              <a:t>parts</a:t>
            </a:r>
            <a:r>
              <a:rPr lang="en-US" sz="3400" dirty="0"/>
              <a:t>.</a:t>
            </a:r>
            <a:endParaRPr lang="en-US" sz="3400" dirty="0" smtClean="0"/>
          </a:p>
          <a:p>
            <a:pPr fontAlgn="auto">
              <a:spcAft>
                <a:spcPts val="0"/>
              </a:spcAft>
              <a:buFont typeface="Arial" pitchFamily="34" charset="0"/>
              <a:buChar char="•"/>
              <a:defRPr/>
            </a:pPr>
            <a:r>
              <a:rPr lang="en-US" sz="3400" dirty="0" smtClean="0"/>
              <a:t>Why? Private </a:t>
            </a:r>
            <a:r>
              <a:rPr lang="en-US" sz="3400" dirty="0"/>
              <a:t>contractors </a:t>
            </a:r>
            <a:r>
              <a:rPr lang="en-US" sz="3400" dirty="0" smtClean="0"/>
              <a:t>who held </a:t>
            </a:r>
            <a:r>
              <a:rPr lang="en-US" sz="3400" dirty="0"/>
              <a:t>government </a:t>
            </a:r>
            <a:r>
              <a:rPr lang="en-US" sz="3400" dirty="0" smtClean="0"/>
              <a:t>contracts had </a:t>
            </a:r>
            <a:r>
              <a:rPr lang="en-US" sz="3400" dirty="0"/>
              <a:t>to share their </a:t>
            </a:r>
            <a:r>
              <a:rPr lang="en-US" sz="3400" dirty="0" smtClean="0"/>
              <a:t>inventions</a:t>
            </a:r>
          </a:p>
          <a:p>
            <a:pPr fontAlgn="auto">
              <a:spcAft>
                <a:spcPts val="0"/>
              </a:spcAft>
              <a:buFont typeface="Arial" pitchFamily="34" charset="0"/>
              <a:buChar char="•"/>
              <a:defRPr/>
            </a:pPr>
            <a:r>
              <a:rPr lang="en-US" sz="3400" dirty="0" smtClean="0"/>
              <a:t>When </a:t>
            </a:r>
            <a:r>
              <a:rPr lang="en-US" sz="3400" dirty="0"/>
              <a:t>Sam Colt was first studying </a:t>
            </a:r>
            <a:r>
              <a:rPr lang="en-US" sz="3400" dirty="0" smtClean="0"/>
              <a:t>to </a:t>
            </a:r>
            <a:r>
              <a:rPr lang="en-US" sz="3400" dirty="0"/>
              <a:t>mass-produce guns, the </a:t>
            </a:r>
            <a:r>
              <a:rPr lang="en-US" sz="3400" dirty="0" smtClean="0"/>
              <a:t>Armory </a:t>
            </a:r>
            <a:r>
              <a:rPr lang="en-US" sz="3400" dirty="0"/>
              <a:t>was the first place he </a:t>
            </a:r>
            <a:r>
              <a:rPr lang="en-US" sz="3400" dirty="0" smtClean="0"/>
              <a:t>visited.</a:t>
            </a:r>
            <a:endParaRPr lang="en-US" dirty="0"/>
          </a:p>
        </p:txBody>
      </p:sp>
      <p:pic>
        <p:nvPicPr>
          <p:cNvPr id="1536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447800"/>
            <a:ext cx="3011488"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8063" y="3462338"/>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19800" y="5253038"/>
            <a:ext cx="28765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25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274638"/>
            <a:ext cx="5715000" cy="1143000"/>
          </a:xfrm>
        </p:spPr>
        <p:txBody>
          <a:bodyPr wrap="square" numCol="1" anchorCtr="0" compatLnSpc="1">
            <a:prstTxWarp prst="textNoShape">
              <a:avLst/>
            </a:prstTxWarp>
          </a:bodyPr>
          <a:lstStyle/>
          <a:p>
            <a:r>
              <a:rPr lang="en-US" i="1" dirty="0" smtClean="0"/>
              <a:t>20</a:t>
            </a:r>
            <a:r>
              <a:rPr lang="en-US" i="1" baseline="30000" dirty="0" smtClean="0"/>
              <a:t>th</a:t>
            </a:r>
            <a:r>
              <a:rPr lang="en-US" i="1" dirty="0" smtClean="0"/>
              <a:t> Century</a:t>
            </a:r>
          </a:p>
        </p:txBody>
      </p:sp>
      <p:sp>
        <p:nvSpPr>
          <p:cNvPr id="3" name="Content Placeholder 2"/>
          <p:cNvSpPr>
            <a:spLocks noGrp="1"/>
          </p:cNvSpPr>
          <p:nvPr>
            <p:ph idx="1"/>
          </p:nvPr>
        </p:nvSpPr>
        <p:spPr>
          <a:xfrm>
            <a:off x="381000" y="1524000"/>
            <a:ext cx="5638800" cy="4525963"/>
          </a:xfrm>
        </p:spPr>
        <p:txBody>
          <a:bodyPr rtlCol="0">
            <a:normAutofit fontScale="92500" lnSpcReduction="20000"/>
          </a:bodyPr>
          <a:lstStyle/>
          <a:p>
            <a:pPr fontAlgn="auto">
              <a:spcAft>
                <a:spcPts val="0"/>
              </a:spcAft>
              <a:buFont typeface="Arial" pitchFamily="34" charset="0"/>
              <a:buChar char="•"/>
              <a:defRPr/>
            </a:pPr>
            <a:r>
              <a:rPr lang="en-US" dirty="0" smtClean="0"/>
              <a:t>New York Ex-</a:t>
            </a:r>
            <a:r>
              <a:rPr lang="en-US" dirty="0" err="1" smtClean="0"/>
              <a:t>urbs</a:t>
            </a:r>
            <a:endParaRPr lang="en-US" dirty="0" smtClean="0"/>
          </a:p>
          <a:p>
            <a:pPr fontAlgn="auto">
              <a:spcAft>
                <a:spcPts val="0"/>
              </a:spcAft>
              <a:buFont typeface="Arial" pitchFamily="34" charset="0"/>
              <a:buChar char="•"/>
              <a:defRPr/>
            </a:pPr>
            <a:r>
              <a:rPr lang="en-US" dirty="0" smtClean="0"/>
              <a:t>No Income Taxes</a:t>
            </a:r>
          </a:p>
          <a:p>
            <a:pPr fontAlgn="auto">
              <a:spcAft>
                <a:spcPts val="0"/>
              </a:spcAft>
              <a:buFont typeface="Arial" pitchFamily="34" charset="0"/>
              <a:buChar char="•"/>
              <a:defRPr/>
            </a:pPr>
            <a:r>
              <a:rPr lang="en-US" dirty="0" smtClean="0"/>
              <a:t>Connecticut Throughway (I-95)</a:t>
            </a:r>
          </a:p>
          <a:p>
            <a:pPr fontAlgn="auto">
              <a:spcAft>
                <a:spcPts val="0"/>
              </a:spcAft>
              <a:buFont typeface="Arial" pitchFamily="34" charset="0"/>
              <a:buChar char="•"/>
              <a:defRPr/>
            </a:pPr>
            <a:r>
              <a:rPr lang="en-US" dirty="0" smtClean="0"/>
              <a:t>Successful small towns &amp; schools</a:t>
            </a:r>
          </a:p>
          <a:p>
            <a:pPr fontAlgn="auto">
              <a:spcAft>
                <a:spcPts val="0"/>
              </a:spcAft>
              <a:buFont typeface="Arial" pitchFamily="34" charset="0"/>
              <a:buChar char="•"/>
              <a:defRPr/>
            </a:pPr>
            <a:r>
              <a:rPr lang="en-US" dirty="0" smtClean="0"/>
              <a:t>Major industries with large supply chains</a:t>
            </a:r>
          </a:p>
          <a:p>
            <a:pPr lvl="1" fontAlgn="auto">
              <a:spcAft>
                <a:spcPts val="0"/>
              </a:spcAft>
              <a:buFont typeface="Arial" pitchFamily="34" charset="0"/>
              <a:buChar char="–"/>
              <a:defRPr/>
            </a:pPr>
            <a:r>
              <a:rPr lang="en-US" dirty="0" smtClean="0"/>
              <a:t>Aero-space</a:t>
            </a:r>
          </a:p>
          <a:p>
            <a:pPr lvl="1" fontAlgn="auto">
              <a:spcAft>
                <a:spcPts val="0"/>
              </a:spcAft>
              <a:buFont typeface="Arial" pitchFamily="34" charset="0"/>
              <a:buChar char="–"/>
              <a:defRPr/>
            </a:pPr>
            <a:r>
              <a:rPr lang="en-US" dirty="0" smtClean="0"/>
              <a:t>Finance</a:t>
            </a:r>
          </a:p>
          <a:p>
            <a:pPr lvl="1" fontAlgn="auto">
              <a:spcAft>
                <a:spcPts val="0"/>
              </a:spcAft>
              <a:buFont typeface="Arial" pitchFamily="34" charset="0"/>
              <a:buChar char="–"/>
              <a:defRPr/>
            </a:pPr>
            <a:r>
              <a:rPr lang="en-US" dirty="0" smtClean="0"/>
              <a:t>Insurance</a:t>
            </a:r>
          </a:p>
          <a:p>
            <a:pPr lvl="1" fontAlgn="auto">
              <a:spcAft>
                <a:spcPts val="0"/>
              </a:spcAft>
              <a:buFont typeface="Arial" pitchFamily="34" charset="0"/>
              <a:buChar char="–"/>
              <a:defRPr/>
            </a:pPr>
            <a:r>
              <a:rPr lang="en-US" dirty="0" err="1" smtClean="0"/>
              <a:t>Pharma</a:t>
            </a:r>
            <a:endParaRPr lang="en-US" dirty="0" smtClean="0"/>
          </a:p>
          <a:p>
            <a:pPr fontAlgn="auto">
              <a:spcAft>
                <a:spcPts val="0"/>
              </a:spcAft>
              <a:buFont typeface="Arial" pitchFamily="34" charset="0"/>
              <a:buChar char="•"/>
              <a:defRPr/>
            </a:pPr>
            <a:endParaRPr lang="en-US" dirty="0"/>
          </a:p>
        </p:txBody>
      </p:sp>
      <p:pic>
        <p:nvPicPr>
          <p:cNvPr id="1638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4750" y="533400"/>
            <a:ext cx="27368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7925" y="25908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57925" y="4795838"/>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4888" y="4775200"/>
            <a:ext cx="26273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97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What we need to grow jobs</a:t>
            </a:r>
            <a:endParaRPr lang="en-US" i="1" dirty="0"/>
          </a:p>
        </p:txBody>
      </p:sp>
      <p:sp>
        <p:nvSpPr>
          <p:cNvPr id="3" name="Content Placeholder 2"/>
          <p:cNvSpPr>
            <a:spLocks noGrp="1"/>
          </p:cNvSpPr>
          <p:nvPr>
            <p:ph idx="1"/>
          </p:nvPr>
        </p:nvSpPr>
        <p:spPr/>
        <p:txBody>
          <a:bodyPr>
            <a:normAutofit fontScale="92500"/>
          </a:bodyPr>
          <a:lstStyle/>
          <a:p>
            <a:r>
              <a:rPr lang="en-US" dirty="0" smtClean="0"/>
              <a:t>Strong networks – </a:t>
            </a:r>
            <a:r>
              <a:rPr lang="en-US" i="1" dirty="0" smtClean="0"/>
              <a:t>where people know each other through out the region</a:t>
            </a:r>
          </a:p>
          <a:p>
            <a:r>
              <a:rPr lang="en-US" dirty="0" smtClean="0"/>
              <a:t>Contented</a:t>
            </a:r>
            <a:r>
              <a:rPr lang="en-US" dirty="0" smtClean="0">
                <a:solidFill>
                  <a:srgbClr val="FF0000"/>
                </a:solidFill>
              </a:rPr>
              <a:t> </a:t>
            </a:r>
            <a:r>
              <a:rPr lang="en-US" dirty="0" smtClean="0"/>
              <a:t>CEOs - </a:t>
            </a:r>
            <a:r>
              <a:rPr lang="en-US" i="1" dirty="0" smtClean="0"/>
              <a:t>who recommend the state to their best friends</a:t>
            </a:r>
          </a:p>
          <a:p>
            <a:r>
              <a:rPr lang="en-US" dirty="0" smtClean="0"/>
              <a:t>Venture investors - </a:t>
            </a:r>
            <a:r>
              <a:rPr lang="en-US" i="1" dirty="0" smtClean="0"/>
              <a:t>who move their best firms to Connecticut and take higher risks on our start-ups</a:t>
            </a:r>
          </a:p>
          <a:p>
            <a:r>
              <a:rPr lang="en-US" dirty="0" smtClean="0"/>
              <a:t>Agencies, organizations and institutions that seek out each other (with incentives perhaps) to collaborate and create partnerships</a:t>
            </a:r>
          </a:p>
          <a:p>
            <a:endParaRPr lang="en-US" dirty="0"/>
          </a:p>
        </p:txBody>
      </p:sp>
    </p:spTree>
    <p:extLst>
      <p:ext uri="{BB962C8B-B14F-4D97-AF65-F5344CB8AC3E}">
        <p14:creationId xmlns:p14="http://schemas.microsoft.com/office/powerpoint/2010/main" val="170616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a:t>The world’s leading innovation communities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600200"/>
            <a:ext cx="8778960" cy="383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5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1358" y="221512"/>
            <a:ext cx="4343400" cy="239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99" y="533400"/>
            <a:ext cx="48323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76200"/>
            <a:ext cx="4688958" cy="91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2800" i="1" dirty="0">
                <a:solidFill>
                  <a:schemeClr val="tx1"/>
                </a:solidFill>
                <a:latin typeface="+mj-lt"/>
                <a:ea typeface="+mj-ea"/>
                <a:cs typeface="+mj-cs"/>
              </a:rPr>
              <a:t>New York City compared to SV</a:t>
            </a:r>
          </a:p>
        </p:txBody>
      </p:sp>
    </p:spTree>
    <p:extLst>
      <p:ext uri="{BB962C8B-B14F-4D97-AF65-F5344CB8AC3E}">
        <p14:creationId xmlns:p14="http://schemas.microsoft.com/office/powerpoint/2010/main" val="6406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200400" cy="2316162"/>
          </a:xfrm>
        </p:spPr>
        <p:txBody>
          <a:bodyPr>
            <a:normAutofit/>
          </a:bodyPr>
          <a:lstStyle/>
          <a:p>
            <a:r>
              <a:rPr lang="en-US" i="1" dirty="0"/>
              <a:t>Studying other ecosystems</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6351" y="228600"/>
            <a:ext cx="5826999"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35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network effect</a:t>
            </a:r>
          </a:p>
        </p:txBody>
      </p:sp>
      <p:sp>
        <p:nvSpPr>
          <p:cNvPr id="3" name="Content Placeholder 2"/>
          <p:cNvSpPr>
            <a:spLocks noGrp="1"/>
          </p:cNvSpPr>
          <p:nvPr>
            <p:ph idx="1"/>
          </p:nvPr>
        </p:nvSpPr>
        <p:spPr>
          <a:xfrm>
            <a:off x="457200" y="1600200"/>
            <a:ext cx="4343400" cy="4953000"/>
          </a:xfrm>
        </p:spPr>
        <p:txBody>
          <a:bodyPr>
            <a:noAutofit/>
          </a:bodyPr>
          <a:lstStyle/>
          <a:p>
            <a:pPr marL="514350" indent="-514350">
              <a:buAutoNum type="arabicParenR"/>
            </a:pPr>
            <a:r>
              <a:rPr lang="en-US" sz="3600" dirty="0" smtClean="0"/>
              <a:t>Ample specialized </a:t>
            </a:r>
            <a:r>
              <a:rPr lang="en-US" sz="3600" dirty="0"/>
              <a:t>skilled </a:t>
            </a:r>
            <a:r>
              <a:rPr lang="en-US" sz="3600" dirty="0" smtClean="0"/>
              <a:t>labor</a:t>
            </a:r>
          </a:p>
          <a:p>
            <a:pPr marL="514350" indent="-514350">
              <a:buAutoNum type="arabicParenR"/>
            </a:pPr>
            <a:r>
              <a:rPr lang="en-US" sz="3600" dirty="0" smtClean="0"/>
              <a:t>Specialized providers + access </a:t>
            </a:r>
            <a:r>
              <a:rPr lang="en-US" sz="3600" dirty="0"/>
              <a:t>to venture </a:t>
            </a:r>
            <a:r>
              <a:rPr lang="en-US" sz="3600" dirty="0" smtClean="0"/>
              <a:t>capital</a:t>
            </a:r>
          </a:p>
          <a:p>
            <a:pPr marL="514350" indent="-514350">
              <a:buAutoNum type="arabicParenR"/>
            </a:pPr>
            <a:r>
              <a:rPr lang="en-US" sz="3600" dirty="0" smtClean="0"/>
              <a:t>Ideas, people and demand builds </a:t>
            </a:r>
            <a:r>
              <a:rPr lang="en-US" sz="3600" dirty="0"/>
              <a:t>eco systems </a:t>
            </a:r>
          </a:p>
        </p:txBody>
      </p:sp>
      <p:pic>
        <p:nvPicPr>
          <p:cNvPr id="2050" name="Picture 2" descr="http://4.bp.blogspot.com/-CBb9qI4RWms/Tw3V_J-rpGI/AAAAAAAAJTM/Z5l7d-3pAuM/s1600/Social-networks-help-us-in-our-online-busines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23012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smtClean="0"/>
              <a:t>Where Do Good Ideas Come From: The Natural History of Innovation, </a:t>
            </a:r>
            <a:r>
              <a:rPr lang="en-US" sz="3200" dirty="0" smtClean="0"/>
              <a:t>Steve Johnson 2010</a:t>
            </a:r>
            <a:endParaRPr lang="en-US" sz="3200" dirty="0"/>
          </a:p>
        </p:txBody>
      </p:sp>
      <p:sp>
        <p:nvSpPr>
          <p:cNvPr id="3" name="Content Placeholder 2"/>
          <p:cNvSpPr>
            <a:spLocks noGrp="1"/>
          </p:cNvSpPr>
          <p:nvPr>
            <p:ph idx="1"/>
          </p:nvPr>
        </p:nvSpPr>
        <p:spPr>
          <a:xfrm rot="21292683">
            <a:off x="1508982" y="1583238"/>
            <a:ext cx="6119279" cy="4911540"/>
          </a:xfrm>
          <a:solidFill>
            <a:schemeClr val="bg1">
              <a:lumMod val="85000"/>
            </a:schemeClr>
          </a:solidFill>
          <a:ln>
            <a:solidFill>
              <a:schemeClr val="bg1">
                <a:lumMod val="65000"/>
              </a:schemeClr>
            </a:solidFill>
          </a:ln>
          <a:effectLst>
            <a:innerShdw blurRad="63500" dist="50800" dir="2700000">
              <a:prstClr val="black">
                <a:alpha val="50000"/>
              </a:prstClr>
            </a:innerShdw>
          </a:effectLst>
        </p:spPr>
        <p:txBody>
          <a:bodyPr>
            <a:normAutofit fontScale="92500" lnSpcReduction="10000"/>
          </a:bodyPr>
          <a:lstStyle/>
          <a:p>
            <a:pPr indent="-1588">
              <a:buNone/>
            </a:pPr>
            <a:r>
              <a:rPr lang="en-US" b="1"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f there is a single maxim that runs through this book’s arguments, it is that we are often better served by </a:t>
            </a:r>
            <a:r>
              <a:rPr lang="en-US" b="1" dirty="0" smtClean="0">
                <a:latin typeface="Times New Roman" pitchFamily="18" charset="0"/>
                <a:cs typeface="Times New Roman" pitchFamily="18" charset="0"/>
              </a:rPr>
              <a:t>connecting ideas </a:t>
            </a:r>
            <a:r>
              <a:rPr lang="en-US" dirty="0" smtClean="0">
                <a:latin typeface="Times New Roman" pitchFamily="18" charset="0"/>
                <a:cs typeface="Times New Roman" pitchFamily="18" charset="0"/>
              </a:rPr>
              <a:t>than we are by protecting them…environments that build walls around good ideas tend to be less innovative in the long run than more </a:t>
            </a:r>
            <a:r>
              <a:rPr lang="en-US" b="1" dirty="0" smtClean="0">
                <a:latin typeface="Times New Roman" pitchFamily="18" charset="0"/>
                <a:cs typeface="Times New Roman" pitchFamily="18" charset="0"/>
              </a:rPr>
              <a:t>open-ended environments</a:t>
            </a:r>
            <a:r>
              <a:rPr lang="en-US" dirty="0" smtClean="0">
                <a:latin typeface="Times New Roman" pitchFamily="18" charset="0"/>
                <a:cs typeface="Times New Roman" pitchFamily="18" charset="0"/>
              </a:rPr>
              <a:t>. [Ideas] want to </a:t>
            </a:r>
            <a:r>
              <a:rPr lang="en-US" b="1" dirty="0" smtClean="0">
                <a:latin typeface="Times New Roman" pitchFamily="18" charset="0"/>
                <a:cs typeface="Times New Roman" pitchFamily="18" charset="0"/>
              </a:rPr>
              <a:t>complete each other </a:t>
            </a:r>
            <a:r>
              <a:rPr lang="en-US" dirty="0" smtClean="0">
                <a:latin typeface="Times New Roman" pitchFamily="18" charset="0"/>
                <a:cs typeface="Times New Roman" pitchFamily="18" charset="0"/>
              </a:rPr>
              <a:t>as much as they want to compete.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Text Placeholder 2"/>
          <p:cNvSpPr>
            <a:spLocks noGrp="1"/>
          </p:cNvSpPr>
          <p:nvPr>
            <p:ph type="body" idx="1"/>
          </p:nvPr>
        </p:nvSpPr>
        <p:spPr>
          <a:xfrm>
            <a:off x="457200" y="1535113"/>
            <a:ext cx="2514600" cy="639762"/>
          </a:xfrm>
        </p:spPr>
        <p:txBody>
          <a:bodyPr/>
          <a:lstStyle/>
          <a:p>
            <a:r>
              <a:rPr lang="en-US" dirty="0" smtClean="0"/>
              <a:t>Tech and Business</a:t>
            </a:r>
            <a:endParaRPr lang="en-US" dirty="0"/>
          </a:p>
        </p:txBody>
      </p:sp>
      <p:sp>
        <p:nvSpPr>
          <p:cNvPr id="4" name="Content Placeholder 3"/>
          <p:cNvSpPr>
            <a:spLocks noGrp="1"/>
          </p:cNvSpPr>
          <p:nvPr>
            <p:ph sz="half" idx="2"/>
          </p:nvPr>
        </p:nvSpPr>
        <p:spPr>
          <a:xfrm>
            <a:off x="457200" y="2174875"/>
            <a:ext cx="2743200" cy="3951288"/>
          </a:xfrm>
        </p:spPr>
        <p:txBody>
          <a:bodyPr/>
          <a:lstStyle/>
          <a:p>
            <a:r>
              <a:rPr lang="en-US" dirty="0" smtClean="0"/>
              <a:t>Digitization</a:t>
            </a:r>
          </a:p>
          <a:p>
            <a:r>
              <a:rPr lang="en-US" dirty="0" smtClean="0"/>
              <a:t>Big Data</a:t>
            </a:r>
            <a:endParaRPr lang="en-US" dirty="0"/>
          </a:p>
          <a:p>
            <a:r>
              <a:rPr lang="en-US" dirty="0"/>
              <a:t>Productivity</a:t>
            </a:r>
          </a:p>
          <a:p>
            <a:r>
              <a:rPr lang="en-US" dirty="0"/>
              <a:t>Globalization</a:t>
            </a:r>
          </a:p>
          <a:p>
            <a:r>
              <a:rPr lang="en-US" dirty="0"/>
              <a:t>Personalization</a:t>
            </a:r>
          </a:p>
          <a:p>
            <a:r>
              <a:rPr lang="en-US" dirty="0"/>
              <a:t>Value maximizing</a:t>
            </a:r>
          </a:p>
          <a:p>
            <a:r>
              <a:rPr lang="en-US" dirty="0"/>
              <a:t>Moral clarity</a:t>
            </a:r>
          </a:p>
          <a:p>
            <a:endParaRPr lang="en-US" dirty="0"/>
          </a:p>
        </p:txBody>
      </p:sp>
      <p:sp>
        <p:nvSpPr>
          <p:cNvPr id="5" name="Text Placeholder 4"/>
          <p:cNvSpPr>
            <a:spLocks noGrp="1"/>
          </p:cNvSpPr>
          <p:nvPr>
            <p:ph type="body" sz="quarter" idx="3"/>
          </p:nvPr>
        </p:nvSpPr>
        <p:spPr>
          <a:xfrm>
            <a:off x="3352801" y="1524000"/>
            <a:ext cx="1981200" cy="639762"/>
          </a:xfrm>
        </p:spPr>
        <p:txBody>
          <a:bodyPr/>
          <a:lstStyle/>
          <a:p>
            <a:pPr algn="ctr"/>
            <a:r>
              <a:rPr lang="en-US" dirty="0" smtClean="0"/>
              <a:t>World</a:t>
            </a:r>
            <a:endParaRPr lang="en-US" dirty="0"/>
          </a:p>
        </p:txBody>
      </p:sp>
      <p:sp>
        <p:nvSpPr>
          <p:cNvPr id="6" name="Content Placeholder 5"/>
          <p:cNvSpPr>
            <a:spLocks noGrp="1"/>
          </p:cNvSpPr>
          <p:nvPr>
            <p:ph sz="quarter" idx="4"/>
          </p:nvPr>
        </p:nvSpPr>
        <p:spPr>
          <a:xfrm>
            <a:off x="3352800" y="2209800"/>
            <a:ext cx="2441575" cy="3951288"/>
          </a:xfrm>
        </p:spPr>
        <p:txBody>
          <a:bodyPr/>
          <a:lstStyle/>
          <a:p>
            <a:r>
              <a:rPr lang="en-US" dirty="0" smtClean="0"/>
              <a:t>Post Industrial</a:t>
            </a:r>
          </a:p>
          <a:p>
            <a:r>
              <a:rPr lang="en-US" dirty="0" smtClean="0"/>
              <a:t>Education</a:t>
            </a:r>
          </a:p>
          <a:p>
            <a:r>
              <a:rPr lang="en-US" dirty="0" smtClean="0"/>
              <a:t>Weather</a:t>
            </a:r>
          </a:p>
          <a:p>
            <a:r>
              <a:rPr lang="en-US" dirty="0" smtClean="0"/>
              <a:t>Energy</a:t>
            </a:r>
          </a:p>
          <a:p>
            <a:r>
              <a:rPr lang="en-US" dirty="0" smtClean="0"/>
              <a:t>Alliances</a:t>
            </a:r>
          </a:p>
          <a:p>
            <a:r>
              <a:rPr lang="en-US" dirty="0" smtClean="0"/>
              <a:t>Water</a:t>
            </a:r>
          </a:p>
          <a:p>
            <a:r>
              <a:rPr lang="en-US" dirty="0" smtClean="0"/>
              <a:t>Black Swans</a:t>
            </a:r>
          </a:p>
          <a:p>
            <a:endParaRPr lang="en-US" dirty="0" smtClean="0"/>
          </a:p>
          <a:p>
            <a:endParaRPr lang="en-US" dirty="0"/>
          </a:p>
        </p:txBody>
      </p:sp>
      <p:sp>
        <p:nvSpPr>
          <p:cNvPr id="7" name="Content Placeholder 5"/>
          <p:cNvSpPr txBox="1">
            <a:spLocks/>
          </p:cNvSpPr>
          <p:nvPr/>
        </p:nvSpPr>
        <p:spPr>
          <a:xfrm>
            <a:off x="5946775" y="2172061"/>
            <a:ext cx="24415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Growth</a:t>
            </a:r>
          </a:p>
          <a:p>
            <a:r>
              <a:rPr lang="en-US" dirty="0" smtClean="0"/>
              <a:t>Finances</a:t>
            </a:r>
          </a:p>
          <a:p>
            <a:r>
              <a:rPr lang="en-US" dirty="0" smtClean="0"/>
              <a:t>Localism</a:t>
            </a:r>
          </a:p>
          <a:p>
            <a:r>
              <a:rPr lang="en-US" dirty="0" smtClean="0"/>
              <a:t>Leadership</a:t>
            </a:r>
          </a:p>
          <a:p>
            <a:r>
              <a:rPr lang="en-US" dirty="0" smtClean="0"/>
              <a:t>Generational</a:t>
            </a:r>
          </a:p>
          <a:p>
            <a:r>
              <a:rPr lang="en-US" dirty="0" smtClean="0"/>
              <a:t>Health Care</a:t>
            </a:r>
          </a:p>
          <a:p>
            <a:r>
              <a:rPr lang="en-US" dirty="0" smtClean="0"/>
              <a:t>Housing</a:t>
            </a:r>
          </a:p>
          <a:p>
            <a:r>
              <a:rPr lang="en-US" dirty="0" smtClean="0"/>
              <a:t>Values</a:t>
            </a:r>
          </a:p>
          <a:p>
            <a:endParaRPr lang="en-US" dirty="0" smtClean="0"/>
          </a:p>
          <a:p>
            <a:endParaRPr lang="en-US" dirty="0" smtClean="0"/>
          </a:p>
          <a:p>
            <a:endParaRPr lang="en-US" dirty="0"/>
          </a:p>
        </p:txBody>
      </p:sp>
      <p:sp>
        <p:nvSpPr>
          <p:cNvPr id="8" name="Text Placeholder 4"/>
          <p:cNvSpPr txBox="1">
            <a:spLocks/>
          </p:cNvSpPr>
          <p:nvPr/>
        </p:nvSpPr>
        <p:spPr>
          <a:xfrm>
            <a:off x="6096000" y="1524000"/>
            <a:ext cx="19812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Connecticut</a:t>
            </a:r>
            <a:endParaRPr lang="en-US" dirty="0"/>
          </a:p>
        </p:txBody>
      </p:sp>
    </p:spTree>
    <p:extLst>
      <p:ext uri="{BB962C8B-B14F-4D97-AF65-F5344CB8AC3E}">
        <p14:creationId xmlns:p14="http://schemas.microsoft.com/office/powerpoint/2010/main" val="31704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1143000"/>
          <a:ext cx="8752114"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19"/>
          <p:cNvSpPr>
            <a:spLocks noChangeArrowheads="1"/>
          </p:cNvSpPr>
          <p:nvPr/>
        </p:nvSpPr>
        <p:spPr bwMode="auto">
          <a:xfrm>
            <a:off x="3505200" y="2895600"/>
            <a:ext cx="1954823" cy="1982169"/>
          </a:xfrm>
          <a:prstGeom prst="irregularSeal2">
            <a:avLst/>
          </a:prstGeom>
          <a:solidFill>
            <a:srgbClr val="FFFF66"/>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fontAlgn="auto">
              <a:spcBef>
                <a:spcPts val="0"/>
              </a:spcBef>
              <a:spcAft>
                <a:spcPts val="0"/>
              </a:spcAft>
              <a:defRPr/>
            </a:pPr>
            <a:r>
              <a:rPr lang="en-US" sz="2400" b="1" dirty="0">
                <a:latin typeface="Gill Sans MT" pitchFamily="34" charset="0"/>
                <a:cs typeface="+mn-cs"/>
              </a:rPr>
              <a:t>Jobs + </a:t>
            </a:r>
          </a:p>
          <a:p>
            <a:pPr algn="ctr" fontAlgn="auto">
              <a:spcBef>
                <a:spcPts val="0"/>
              </a:spcBef>
              <a:spcAft>
                <a:spcPts val="0"/>
              </a:spcAft>
              <a:defRPr/>
            </a:pPr>
            <a:r>
              <a:rPr lang="en-US" sz="2400" b="1" dirty="0">
                <a:latin typeface="Gill Sans MT" pitchFamily="34" charset="0"/>
                <a:cs typeface="+mn-cs"/>
              </a:rPr>
              <a:t>Growth</a:t>
            </a:r>
          </a:p>
        </p:txBody>
      </p:sp>
      <p:sp>
        <p:nvSpPr>
          <p:cNvPr id="6" name="Text Box 20"/>
          <p:cNvSpPr txBox="1">
            <a:spLocks noChangeArrowheads="1"/>
          </p:cNvSpPr>
          <p:nvPr/>
        </p:nvSpPr>
        <p:spPr bwMode="auto">
          <a:xfrm>
            <a:off x="457200" y="304800"/>
            <a:ext cx="8001000" cy="646113"/>
          </a:xfrm>
          <a:prstGeom prst="rect">
            <a:avLst/>
          </a:prstGeom>
          <a:solidFill>
            <a:schemeClr val="accent3">
              <a:lumMod val="60000"/>
              <a:lumOff val="40000"/>
            </a:schemeClr>
          </a:solidFill>
          <a:ln w="9525">
            <a:noFill/>
            <a:miter lim="800000"/>
            <a:headEnd/>
            <a:tailEnd/>
          </a:ln>
          <a:effectLst>
            <a:outerShdw dist="107763" dir="2700000" algn="ctr" rotWithShape="0">
              <a:schemeClr val="bg2">
                <a:alpha val="50000"/>
              </a:schemeClr>
            </a:outerShdw>
          </a:effectLst>
        </p:spPr>
        <p:txBody>
          <a:bodyPr>
            <a:spAutoFit/>
          </a:bodyPr>
          <a:lstStyle/>
          <a:p>
            <a:pPr algn="ctr" fontAlgn="auto">
              <a:spcBef>
                <a:spcPct val="20000"/>
              </a:spcBef>
              <a:spcAft>
                <a:spcPts val="0"/>
              </a:spcAft>
              <a:defRPr/>
            </a:pPr>
            <a:r>
              <a:rPr lang="en-US" sz="3600" i="1" dirty="0">
                <a:latin typeface="+mj-lt"/>
                <a:ea typeface="+mj-ea"/>
                <a:cs typeface="+mj-cs"/>
              </a:rPr>
              <a:t>An innovation virtuous cycle</a:t>
            </a:r>
          </a:p>
        </p:txBody>
      </p:sp>
    </p:spTree>
    <p:extLst>
      <p:ext uri="{BB962C8B-B14F-4D97-AF65-F5344CB8AC3E}">
        <p14:creationId xmlns:p14="http://schemas.microsoft.com/office/powerpoint/2010/main" val="289105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dealog.co.nz/images/blog/2011/11/screen_shot_2011-11-02_at_9.47.06_am.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21" y="304800"/>
            <a:ext cx="799288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5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gnPiPGozH1c/TWEmT3W_TdI/AAAAAAAAG6I/RHwZHtJxAoo/s1600/gdpgrowthhidalgo.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00200" y="149847"/>
            <a:ext cx="6324600" cy="6503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33400"/>
            <a:ext cx="1447800" cy="1200329"/>
          </a:xfrm>
          <a:prstGeom prst="rect">
            <a:avLst/>
          </a:prstGeom>
          <a:noFill/>
        </p:spPr>
        <p:txBody>
          <a:bodyPr wrap="square" rtlCol="0">
            <a:spAutoFit/>
          </a:bodyPr>
          <a:lstStyle/>
          <a:p>
            <a:r>
              <a:rPr lang="en-US" dirty="0" smtClean="0"/>
              <a:t>Diversity</a:t>
            </a:r>
          </a:p>
          <a:p>
            <a:r>
              <a:rPr lang="en-US" dirty="0" smtClean="0"/>
              <a:t>Not </a:t>
            </a:r>
          </a:p>
          <a:p>
            <a:r>
              <a:rPr lang="en-US" dirty="0" smtClean="0"/>
              <a:t>Magnitude</a:t>
            </a:r>
          </a:p>
          <a:p>
            <a:r>
              <a:rPr lang="en-US" i="1" dirty="0" smtClean="0"/>
              <a:t>-</a:t>
            </a:r>
            <a:r>
              <a:rPr lang="en-US" i="1" dirty="0" err="1" smtClean="0"/>
              <a:t>Hildago</a:t>
            </a:r>
            <a:endParaRPr lang="en-US" i="1" dirty="0"/>
          </a:p>
        </p:txBody>
      </p:sp>
    </p:spTree>
    <p:extLst>
      <p:ext uri="{BB962C8B-B14F-4D97-AF65-F5344CB8AC3E}">
        <p14:creationId xmlns:p14="http://schemas.microsoft.com/office/powerpoint/2010/main" val="323670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JWVRFmZzpa0/TpmglJxFt-I/AAAAAAAAAGo/zD88Eu_pFr4/s1600/ScreenHunter_02+Oct.+15+12.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7057"/>
            <a:ext cx="8458200" cy="68509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0xItAfZOC4A/TpmgqGkShpI/AAAAAAAAAGw/fN4U-OHRXR4/s1600/ScreenHunter_03+Oct.+15+12.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20612" y="685800"/>
            <a:ext cx="220421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AutoShape 19"/>
          <p:cNvSpPr>
            <a:spLocks noChangeArrowheads="1"/>
          </p:cNvSpPr>
          <p:nvPr/>
        </p:nvSpPr>
        <p:spPr bwMode="auto">
          <a:xfrm>
            <a:off x="7924800" y="990600"/>
            <a:ext cx="1371600" cy="1600200"/>
          </a:xfrm>
          <a:prstGeom prst="irregularSeal2">
            <a:avLst/>
          </a:prstGeom>
          <a:solidFill>
            <a:srgbClr val="FFFF66"/>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en-US" dirty="0">
                <a:latin typeface="Gill Sans MT" pitchFamily="34" charset="0"/>
              </a:rPr>
              <a:t>Jobs &gt; </a:t>
            </a:r>
          </a:p>
          <a:p>
            <a:pPr algn="ctr"/>
            <a:r>
              <a:rPr lang="en-US" dirty="0">
                <a:latin typeface="Gill Sans MT" pitchFamily="34" charset="0"/>
              </a:rPr>
              <a:t>Growth</a:t>
            </a:r>
          </a:p>
        </p:txBody>
      </p:sp>
      <p:sp>
        <p:nvSpPr>
          <p:cNvPr id="593940" name="Text Box 20"/>
          <p:cNvSpPr txBox="1">
            <a:spLocks noChangeArrowheads="1"/>
          </p:cNvSpPr>
          <p:nvPr/>
        </p:nvSpPr>
        <p:spPr bwMode="auto">
          <a:xfrm>
            <a:off x="304800" y="304800"/>
            <a:ext cx="7772400" cy="646113"/>
          </a:xfrm>
          <a:prstGeom prst="rect">
            <a:avLst/>
          </a:prstGeom>
          <a:solidFill>
            <a:schemeClr val="accent3">
              <a:lumMod val="60000"/>
              <a:lumOff val="40000"/>
            </a:schemeClr>
          </a:solidFill>
          <a:ln w="9525">
            <a:noFill/>
            <a:miter lim="800000"/>
            <a:headEnd/>
            <a:tailEnd/>
          </a:ln>
          <a:effectLst>
            <a:outerShdw dist="107763" dir="2700000" algn="ctr" rotWithShape="0">
              <a:schemeClr val="bg2">
                <a:alpha val="50000"/>
              </a:schemeClr>
            </a:outerShdw>
          </a:effectLst>
        </p:spPr>
        <p:txBody>
          <a:bodyPr wrap="square">
            <a:spAutoFit/>
          </a:bodyPr>
          <a:lstStyle/>
          <a:p>
            <a:pPr fontAlgn="auto">
              <a:spcBef>
                <a:spcPct val="20000"/>
              </a:spcBef>
              <a:spcAft>
                <a:spcPts val="0"/>
              </a:spcAft>
              <a:defRPr/>
            </a:pPr>
            <a:r>
              <a:rPr lang="en-US" sz="3600" i="1" dirty="0" smtClean="0">
                <a:latin typeface="+mj-lt"/>
                <a:ea typeface="+mj-ea"/>
                <a:cs typeface="+mj-cs"/>
              </a:rPr>
              <a:t>The Innovation Job Growth Eco-system</a:t>
            </a:r>
            <a:endParaRPr lang="en-US" sz="3600" i="1" dirty="0">
              <a:latin typeface="+mj-lt"/>
              <a:ea typeface="+mj-ea"/>
              <a:cs typeface="+mj-cs"/>
            </a:endParaRPr>
          </a:p>
        </p:txBody>
      </p:sp>
      <p:sp>
        <p:nvSpPr>
          <p:cNvPr id="21" name="Slide Number Placeholder 3"/>
          <p:cNvSpPr>
            <a:spLocks noGrp="1"/>
          </p:cNvSpPr>
          <p:nvPr>
            <p:ph type="sldNum" sz="quarter" idx="12"/>
          </p:nvPr>
        </p:nvSpPr>
        <p:spPr/>
        <p:txBody>
          <a:bodyPr/>
          <a:lstStyle/>
          <a:p>
            <a:pPr>
              <a:defRPr/>
            </a:pPr>
            <a:fld id="{4DAFB8F3-121C-4271-985C-9D83BA7E72AE}" type="slidenum">
              <a:rPr lang="en-US"/>
              <a:pPr>
                <a:defRPr/>
              </a:pPr>
              <a:t>44</a:t>
            </a:fld>
            <a:endParaRPr lang="en-US" dirty="0"/>
          </a:p>
        </p:txBody>
      </p:sp>
      <p:sp>
        <p:nvSpPr>
          <p:cNvPr id="23555" name="Oval 2"/>
          <p:cNvSpPr>
            <a:spLocks noChangeArrowheads="1"/>
          </p:cNvSpPr>
          <p:nvPr/>
        </p:nvSpPr>
        <p:spPr bwMode="auto">
          <a:xfrm>
            <a:off x="0" y="6276974"/>
            <a:ext cx="9144000" cy="581025"/>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Image – Global perceptions</a:t>
            </a:r>
          </a:p>
        </p:txBody>
      </p:sp>
      <p:sp>
        <p:nvSpPr>
          <p:cNvPr id="593923" name="Oval 3"/>
          <p:cNvSpPr>
            <a:spLocks noChangeArrowheads="1"/>
          </p:cNvSpPr>
          <p:nvPr/>
        </p:nvSpPr>
        <p:spPr bwMode="auto">
          <a:xfrm>
            <a:off x="6553200" y="1066800"/>
            <a:ext cx="1295400" cy="914400"/>
          </a:xfrm>
          <a:prstGeom prst="ellipse">
            <a:avLst/>
          </a:prstGeom>
          <a:solidFill>
            <a:srgbClr val="FF99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Venture</a:t>
            </a:r>
          </a:p>
          <a:p>
            <a:pPr algn="ctr"/>
            <a:r>
              <a:rPr lang="en-US" dirty="0">
                <a:latin typeface="Gill Sans MT" pitchFamily="34" charset="0"/>
              </a:rPr>
              <a:t>Later state</a:t>
            </a:r>
          </a:p>
        </p:txBody>
      </p:sp>
      <p:sp>
        <p:nvSpPr>
          <p:cNvPr id="23557" name="Oval 4"/>
          <p:cNvSpPr>
            <a:spLocks noChangeArrowheads="1"/>
          </p:cNvSpPr>
          <p:nvPr/>
        </p:nvSpPr>
        <p:spPr bwMode="auto">
          <a:xfrm>
            <a:off x="0" y="5715000"/>
            <a:ext cx="9144000" cy="457200"/>
          </a:xfrm>
          <a:prstGeom prst="ellipse">
            <a:avLst/>
          </a:prstGeom>
          <a:solidFill>
            <a:srgbClr val="CC33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b="1" dirty="0">
                <a:solidFill>
                  <a:schemeClr val="bg1"/>
                </a:solidFill>
                <a:latin typeface="Gill Sans MT" pitchFamily="34" charset="0"/>
              </a:rPr>
              <a:t>Infrastructure – Global connections</a:t>
            </a:r>
          </a:p>
        </p:txBody>
      </p:sp>
      <p:sp>
        <p:nvSpPr>
          <p:cNvPr id="593926" name="Oval 6"/>
          <p:cNvSpPr>
            <a:spLocks noChangeArrowheads="1"/>
          </p:cNvSpPr>
          <p:nvPr/>
        </p:nvSpPr>
        <p:spPr bwMode="auto">
          <a:xfrm>
            <a:off x="5105400" y="1447800"/>
            <a:ext cx="1371600" cy="990600"/>
          </a:xfrm>
          <a:prstGeom prst="ellipse">
            <a:avLst/>
          </a:prstGeom>
          <a:solidFill>
            <a:srgbClr val="FF99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Early Stage</a:t>
            </a:r>
          </a:p>
          <a:p>
            <a:pPr algn="ctr"/>
            <a:r>
              <a:rPr lang="en-US" dirty="0">
                <a:latin typeface="Gill Sans MT" pitchFamily="34" charset="0"/>
              </a:rPr>
              <a:t>Seed</a:t>
            </a:r>
          </a:p>
        </p:txBody>
      </p:sp>
      <p:sp>
        <p:nvSpPr>
          <p:cNvPr id="593927" name="Oval 7"/>
          <p:cNvSpPr>
            <a:spLocks noChangeArrowheads="1"/>
          </p:cNvSpPr>
          <p:nvPr/>
        </p:nvSpPr>
        <p:spPr bwMode="auto">
          <a:xfrm>
            <a:off x="7467600" y="2438400"/>
            <a:ext cx="1219200" cy="9144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Incubators</a:t>
            </a:r>
          </a:p>
        </p:txBody>
      </p:sp>
      <p:sp>
        <p:nvSpPr>
          <p:cNvPr id="593928" name="Oval 8"/>
          <p:cNvSpPr>
            <a:spLocks noChangeArrowheads="1"/>
          </p:cNvSpPr>
          <p:nvPr/>
        </p:nvSpPr>
        <p:spPr bwMode="auto">
          <a:xfrm>
            <a:off x="6400800" y="3810000"/>
            <a:ext cx="2438400" cy="9906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latin typeface="Gill Sans MT" pitchFamily="34" charset="0"/>
              </a:rPr>
              <a:t>Networks</a:t>
            </a:r>
          </a:p>
          <a:p>
            <a:pPr algn="ctr"/>
            <a:r>
              <a:rPr lang="en-US" sz="1600" b="1" dirty="0">
                <a:latin typeface="Gill Sans MT" pitchFamily="34" charset="0"/>
              </a:rPr>
              <a:t>Associations</a:t>
            </a:r>
          </a:p>
          <a:p>
            <a:pPr algn="ctr"/>
            <a:r>
              <a:rPr lang="en-US" sz="1600" b="1" dirty="0">
                <a:latin typeface="Gill Sans MT" pitchFamily="34" charset="0"/>
              </a:rPr>
              <a:t>Mentors</a:t>
            </a:r>
          </a:p>
          <a:p>
            <a:pPr algn="ctr"/>
            <a:r>
              <a:rPr lang="en-US" sz="1600" b="1" dirty="0">
                <a:latin typeface="Gill Sans MT" pitchFamily="34" charset="0"/>
              </a:rPr>
              <a:t>Grants</a:t>
            </a:r>
          </a:p>
        </p:txBody>
      </p:sp>
      <p:sp>
        <p:nvSpPr>
          <p:cNvPr id="593929" name="Oval 9"/>
          <p:cNvSpPr>
            <a:spLocks noChangeArrowheads="1"/>
          </p:cNvSpPr>
          <p:nvPr/>
        </p:nvSpPr>
        <p:spPr bwMode="auto">
          <a:xfrm>
            <a:off x="2743200" y="3657600"/>
            <a:ext cx="1981200" cy="1219200"/>
          </a:xfrm>
          <a:prstGeom prst="ellipse">
            <a:avLst/>
          </a:prstGeom>
          <a:solidFill>
            <a:srgbClr val="33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Skilled</a:t>
            </a:r>
          </a:p>
          <a:p>
            <a:pPr algn="ctr"/>
            <a:r>
              <a:rPr lang="en-US" dirty="0">
                <a:latin typeface="Gill Sans MT" pitchFamily="34" charset="0"/>
              </a:rPr>
              <a:t>Workers</a:t>
            </a:r>
          </a:p>
          <a:p>
            <a:pPr algn="ctr"/>
            <a:r>
              <a:rPr lang="en-US" dirty="0">
                <a:latin typeface="Gill Sans MT" pitchFamily="34" charset="0"/>
              </a:rPr>
              <a:t>Students</a:t>
            </a:r>
          </a:p>
        </p:txBody>
      </p:sp>
      <p:sp>
        <p:nvSpPr>
          <p:cNvPr id="593933" name="Oval 13"/>
          <p:cNvSpPr>
            <a:spLocks noChangeArrowheads="1"/>
          </p:cNvSpPr>
          <p:nvPr/>
        </p:nvSpPr>
        <p:spPr bwMode="auto">
          <a:xfrm>
            <a:off x="5943600" y="2819400"/>
            <a:ext cx="1447800" cy="9144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Innovation </a:t>
            </a:r>
          </a:p>
          <a:p>
            <a:pPr algn="ctr"/>
            <a:r>
              <a:rPr lang="en-US" dirty="0">
                <a:latin typeface="Gill Sans MT" pitchFamily="34" charset="0"/>
              </a:rPr>
              <a:t>Accelerators</a:t>
            </a:r>
          </a:p>
        </p:txBody>
      </p:sp>
      <p:sp>
        <p:nvSpPr>
          <p:cNvPr id="593934" name="Oval 14"/>
          <p:cNvSpPr>
            <a:spLocks noChangeArrowheads="1"/>
          </p:cNvSpPr>
          <p:nvPr/>
        </p:nvSpPr>
        <p:spPr bwMode="auto">
          <a:xfrm>
            <a:off x="3200400" y="2667000"/>
            <a:ext cx="685800" cy="457200"/>
          </a:xfrm>
          <a:prstGeom prst="ellipse">
            <a:avLst/>
          </a:prstGeom>
          <a:solidFill>
            <a:srgbClr val="FFCC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SBIR</a:t>
            </a:r>
          </a:p>
        </p:txBody>
      </p:sp>
      <p:sp>
        <p:nvSpPr>
          <p:cNvPr id="593936" name="Oval 16"/>
          <p:cNvSpPr>
            <a:spLocks noChangeArrowheads="1"/>
          </p:cNvSpPr>
          <p:nvPr/>
        </p:nvSpPr>
        <p:spPr bwMode="auto">
          <a:xfrm>
            <a:off x="4572000" y="3124200"/>
            <a:ext cx="1143000" cy="762000"/>
          </a:xfrm>
          <a:prstGeom prst="ellipse">
            <a:avLst/>
          </a:prstGeom>
          <a:solidFill>
            <a:srgbClr val="FF99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Validation</a:t>
            </a:r>
          </a:p>
        </p:txBody>
      </p:sp>
      <p:sp>
        <p:nvSpPr>
          <p:cNvPr id="23570" name="Line 17"/>
          <p:cNvSpPr>
            <a:spLocks noChangeShapeType="1"/>
          </p:cNvSpPr>
          <p:nvPr/>
        </p:nvSpPr>
        <p:spPr bwMode="auto">
          <a:xfrm flipV="1">
            <a:off x="228600" y="1981200"/>
            <a:ext cx="7924800" cy="2362200"/>
          </a:xfrm>
          <a:prstGeom prst="line">
            <a:avLst/>
          </a:prstGeom>
          <a:noFill/>
          <a:ln w="76200">
            <a:pattFill prst="pct90">
              <a:fgClr>
                <a:srgbClr val="CC3300"/>
              </a:fgClr>
              <a:bgClr>
                <a:srgbClr val="FFFFFF"/>
              </a:bgClr>
            </a:pattFill>
            <a:round/>
            <a:headEnd/>
            <a:tailEnd type="triangle" w="med" len="med"/>
          </a:ln>
        </p:spPr>
        <p:txBody>
          <a:bodyPr/>
          <a:lstStyle/>
          <a:p>
            <a:endParaRPr lang="en-US" dirty="0"/>
          </a:p>
        </p:txBody>
      </p:sp>
      <p:sp>
        <p:nvSpPr>
          <p:cNvPr id="593938" name="Oval 18"/>
          <p:cNvSpPr>
            <a:spLocks noChangeArrowheads="1"/>
          </p:cNvSpPr>
          <p:nvPr/>
        </p:nvSpPr>
        <p:spPr bwMode="auto">
          <a:xfrm>
            <a:off x="914400" y="4191000"/>
            <a:ext cx="1828800" cy="762000"/>
          </a:xfrm>
          <a:prstGeom prst="ellipse">
            <a:avLst/>
          </a:prstGeom>
          <a:solidFill>
            <a:srgbClr val="33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dirty="0" smtClean="0">
              <a:latin typeface="Gill Sans MT" pitchFamily="34" charset="0"/>
            </a:endParaRPr>
          </a:p>
          <a:p>
            <a:pPr algn="ctr"/>
            <a:r>
              <a:rPr lang="en-US" dirty="0" smtClean="0">
                <a:latin typeface="Gill Sans MT" pitchFamily="34" charset="0"/>
              </a:rPr>
              <a:t>Entrepreneurs</a:t>
            </a:r>
            <a:endParaRPr lang="en-US" dirty="0">
              <a:latin typeface="Gill Sans MT" pitchFamily="34" charset="0"/>
            </a:endParaRPr>
          </a:p>
          <a:p>
            <a:pPr algn="ctr"/>
            <a:endParaRPr lang="en-US" dirty="0">
              <a:latin typeface="Gill Sans MT" pitchFamily="34" charset="0"/>
            </a:endParaRPr>
          </a:p>
        </p:txBody>
      </p:sp>
      <p:sp>
        <p:nvSpPr>
          <p:cNvPr id="22" name="Oval 5"/>
          <p:cNvSpPr>
            <a:spLocks noChangeArrowheads="1"/>
          </p:cNvSpPr>
          <p:nvPr/>
        </p:nvSpPr>
        <p:spPr bwMode="auto">
          <a:xfrm>
            <a:off x="3810000" y="1905000"/>
            <a:ext cx="1295400" cy="914400"/>
          </a:xfrm>
          <a:prstGeom prst="ellipse">
            <a:avLst/>
          </a:prstGeom>
          <a:solidFill>
            <a:srgbClr val="FF99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latin typeface="Gill Sans MT" pitchFamily="34" charset="0"/>
              </a:rPr>
              <a:t>Angel</a:t>
            </a:r>
          </a:p>
          <a:p>
            <a:pPr algn="ctr"/>
            <a:r>
              <a:rPr lang="en-US" dirty="0">
                <a:latin typeface="Gill Sans MT" pitchFamily="34" charset="0"/>
              </a:rPr>
              <a:t>Investors</a:t>
            </a:r>
          </a:p>
        </p:txBody>
      </p:sp>
      <p:sp>
        <p:nvSpPr>
          <p:cNvPr id="23" name="Oval 10"/>
          <p:cNvSpPr>
            <a:spLocks noChangeArrowheads="1"/>
          </p:cNvSpPr>
          <p:nvPr/>
        </p:nvSpPr>
        <p:spPr bwMode="auto">
          <a:xfrm>
            <a:off x="2286000" y="1752600"/>
            <a:ext cx="1447800" cy="914400"/>
          </a:xfrm>
          <a:prstGeom prst="ellipse">
            <a:avLst/>
          </a:prstGeom>
          <a:solidFill>
            <a:schemeClr val="folHlink"/>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solidFill>
                  <a:schemeClr val="bg1"/>
                </a:solidFill>
                <a:latin typeface="Gill Sans MT" pitchFamily="34" charset="0"/>
              </a:rPr>
              <a:t>Technology </a:t>
            </a:r>
          </a:p>
          <a:p>
            <a:pPr algn="ctr"/>
            <a:r>
              <a:rPr lang="en-US" dirty="0">
                <a:solidFill>
                  <a:schemeClr val="bg1"/>
                </a:solidFill>
                <a:latin typeface="Gill Sans MT" pitchFamily="34" charset="0"/>
              </a:rPr>
              <a:t>Transfer</a:t>
            </a:r>
          </a:p>
        </p:txBody>
      </p:sp>
      <p:sp>
        <p:nvSpPr>
          <p:cNvPr id="24" name="Oval 11"/>
          <p:cNvSpPr>
            <a:spLocks noChangeArrowheads="1"/>
          </p:cNvSpPr>
          <p:nvPr/>
        </p:nvSpPr>
        <p:spPr bwMode="auto">
          <a:xfrm>
            <a:off x="304800" y="2971800"/>
            <a:ext cx="1219200" cy="914400"/>
          </a:xfrm>
          <a:prstGeom prst="ellipse">
            <a:avLst/>
          </a:prstGeom>
          <a:solidFill>
            <a:schemeClr val="folHlink"/>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solidFill>
                  <a:schemeClr val="bg1"/>
                </a:solidFill>
                <a:latin typeface="Gill Sans MT" pitchFamily="34" charset="0"/>
              </a:rPr>
              <a:t>University</a:t>
            </a:r>
          </a:p>
          <a:p>
            <a:pPr algn="ctr"/>
            <a:r>
              <a:rPr lang="en-US" dirty="0">
                <a:solidFill>
                  <a:schemeClr val="bg1"/>
                </a:solidFill>
                <a:latin typeface="Gill Sans MT" pitchFamily="34" charset="0"/>
              </a:rPr>
              <a:t>R&amp;D</a:t>
            </a:r>
          </a:p>
        </p:txBody>
      </p:sp>
      <p:sp>
        <p:nvSpPr>
          <p:cNvPr id="26" name="Oval 15"/>
          <p:cNvSpPr>
            <a:spLocks noChangeArrowheads="1"/>
          </p:cNvSpPr>
          <p:nvPr/>
        </p:nvSpPr>
        <p:spPr bwMode="auto">
          <a:xfrm>
            <a:off x="3886200" y="4800600"/>
            <a:ext cx="3505200" cy="685800"/>
          </a:xfrm>
          <a:prstGeom prst="ellipse">
            <a:avLst/>
          </a:prstGeom>
          <a:solidFill>
            <a:srgbClr val="CC99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Gill Sans MT" pitchFamily="34" charset="0"/>
              </a:rPr>
              <a:t>Government </a:t>
            </a:r>
          </a:p>
          <a:p>
            <a:pPr algn="ctr"/>
            <a:r>
              <a:rPr lang="en-US" sz="1600" b="1" dirty="0">
                <a:solidFill>
                  <a:schemeClr val="bg1"/>
                </a:solidFill>
                <a:latin typeface="Gill Sans MT" pitchFamily="34" charset="0"/>
              </a:rPr>
              <a:t>Incentives</a:t>
            </a:r>
          </a:p>
        </p:txBody>
      </p:sp>
      <p:sp>
        <p:nvSpPr>
          <p:cNvPr id="27" name="TextBox 26"/>
          <p:cNvSpPr txBox="1"/>
          <p:nvPr/>
        </p:nvSpPr>
        <p:spPr>
          <a:xfrm>
            <a:off x="228600" y="1143001"/>
            <a:ext cx="1600200" cy="1223412"/>
          </a:xfrm>
          <a:prstGeom prst="rect">
            <a:avLst/>
          </a:prstGeom>
          <a:solidFill>
            <a:srgbClr val="92D050"/>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050" dirty="0" smtClean="0"/>
              <a:t>New jobs come from a deliberate process that requires many parts of a puzzle to contribute and be better than other locations at each step…</a:t>
            </a:r>
            <a:endParaRPr lang="en-US" sz="1050" dirty="0"/>
          </a:p>
        </p:txBody>
      </p:sp>
      <p:sp>
        <p:nvSpPr>
          <p:cNvPr id="25" name="Oval 12"/>
          <p:cNvSpPr>
            <a:spLocks noChangeArrowheads="1"/>
          </p:cNvSpPr>
          <p:nvPr/>
        </p:nvSpPr>
        <p:spPr bwMode="auto">
          <a:xfrm>
            <a:off x="1295400" y="2362200"/>
            <a:ext cx="1219200" cy="914400"/>
          </a:xfrm>
          <a:prstGeom prst="ellipse">
            <a:avLst/>
          </a:prstGeom>
          <a:solidFill>
            <a:schemeClr val="folHlink"/>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solidFill>
                  <a:schemeClr val="bg1"/>
                </a:solidFill>
                <a:latin typeface="Gill Sans MT" pitchFamily="34" charset="0"/>
              </a:rPr>
              <a:t>Corporate</a:t>
            </a:r>
          </a:p>
          <a:p>
            <a:pPr algn="ctr"/>
            <a:r>
              <a:rPr lang="en-US" dirty="0">
                <a:solidFill>
                  <a:schemeClr val="bg1"/>
                </a:solidFill>
                <a:latin typeface="Gill Sans MT" pitchFamily="34" charset="0"/>
              </a:rPr>
              <a:t>Spin Outs</a:t>
            </a:r>
          </a:p>
        </p:txBody>
      </p:sp>
    </p:spTree>
    <p:extLst>
      <p:ext uri="{BB962C8B-B14F-4D97-AF65-F5344CB8AC3E}">
        <p14:creationId xmlns:p14="http://schemas.microsoft.com/office/powerpoint/2010/main" val="278702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Kendall Sq. Hub Slide with NERD Center.jpg"/>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28298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5537"/>
            <a:ext cx="4191000" cy="4953000"/>
          </a:xfrm>
        </p:spPr>
        <p:txBody>
          <a:bodyPr>
            <a:normAutofit fontScale="40000" lnSpcReduction="20000"/>
          </a:bodyPr>
          <a:lstStyle/>
          <a:p>
            <a:pPr marL="0" indent="0">
              <a:buNone/>
            </a:pPr>
            <a:r>
              <a:rPr lang="en-US" sz="3500" b="1" dirty="0" smtClean="0"/>
              <a:t>Goal 1 – Fostering high potential Start-Ups </a:t>
            </a:r>
          </a:p>
          <a:p>
            <a:pPr>
              <a:buFont typeface="+mj-lt"/>
              <a:buAutoNum type="arabicPeriod"/>
            </a:pPr>
            <a:endParaRPr lang="en-US" sz="3000" dirty="0" smtClean="0"/>
          </a:p>
          <a:p>
            <a:pPr marL="514350" indent="-514350">
              <a:buFont typeface="+mj-lt"/>
              <a:buAutoNum type="arabicPeriod"/>
            </a:pPr>
            <a:r>
              <a:rPr lang="en-US" sz="3000" dirty="0" smtClean="0"/>
              <a:t>Business </a:t>
            </a:r>
            <a:r>
              <a:rPr lang="en-US" sz="3000" dirty="0"/>
              <a:t>plan competitions</a:t>
            </a:r>
          </a:p>
          <a:p>
            <a:pPr marL="514350" indent="-514350">
              <a:buFont typeface="+mj-lt"/>
              <a:buAutoNum type="arabicPeriod"/>
            </a:pPr>
            <a:r>
              <a:rPr lang="en-US" sz="3000" dirty="0" smtClean="0"/>
              <a:t>Accelerators (e.g</a:t>
            </a:r>
            <a:r>
              <a:rPr lang="en-US" sz="3000" dirty="0"/>
              <a:t>., </a:t>
            </a:r>
            <a:r>
              <a:rPr lang="en-US" sz="3000" dirty="0" smtClean="0"/>
              <a:t>TechStars</a:t>
            </a:r>
            <a:r>
              <a:rPr lang="en-US" sz="3000" dirty="0"/>
              <a:t>)</a:t>
            </a:r>
          </a:p>
          <a:p>
            <a:pPr marL="514350" indent="-514350">
              <a:buFont typeface="+mj-lt"/>
              <a:buAutoNum type="arabicPeriod"/>
            </a:pPr>
            <a:r>
              <a:rPr lang="en-US" sz="3000" dirty="0" smtClean="0"/>
              <a:t>Virtual </a:t>
            </a:r>
            <a:r>
              <a:rPr lang="en-US" sz="3000" dirty="0"/>
              <a:t>Incubators </a:t>
            </a:r>
          </a:p>
          <a:p>
            <a:pPr marL="514350" indent="-514350">
              <a:buFont typeface="+mj-lt"/>
              <a:buAutoNum type="arabicPeriod"/>
            </a:pPr>
            <a:r>
              <a:rPr lang="en-US" sz="3000" dirty="0" smtClean="0"/>
              <a:t>Building Based Incubators</a:t>
            </a:r>
            <a:endParaRPr lang="en-US" sz="3000" dirty="0"/>
          </a:p>
          <a:p>
            <a:pPr marL="514350" indent="-514350">
              <a:buFont typeface="+mj-lt"/>
              <a:buAutoNum type="arabicPeriod"/>
            </a:pPr>
            <a:r>
              <a:rPr lang="en-US" sz="3000" dirty="0" smtClean="0"/>
              <a:t>Funding </a:t>
            </a:r>
            <a:r>
              <a:rPr lang="en-US" sz="3000" dirty="0"/>
              <a:t>(Grants, stipends, Pre-Seed investments, Angel connections, etc.) </a:t>
            </a:r>
          </a:p>
          <a:p>
            <a:pPr marL="514350" indent="-514350">
              <a:buFont typeface="+mj-lt"/>
              <a:buAutoNum type="arabicPeriod"/>
            </a:pPr>
            <a:r>
              <a:rPr lang="en-US" sz="3000" dirty="0" smtClean="0"/>
              <a:t>Retention </a:t>
            </a:r>
            <a:r>
              <a:rPr lang="en-US" sz="3000" dirty="0"/>
              <a:t>Efforts for growing </a:t>
            </a:r>
            <a:r>
              <a:rPr lang="en-US" sz="3000" dirty="0" smtClean="0"/>
              <a:t>firms</a:t>
            </a:r>
          </a:p>
          <a:p>
            <a:pPr marL="514350" indent="-514350" fontAlgn="base">
              <a:buFont typeface="+mj-lt"/>
              <a:buAutoNum type="arabicPeriod"/>
            </a:pPr>
            <a:r>
              <a:rPr lang="en-US" sz="3000" dirty="0" smtClean="0"/>
              <a:t>Sponsored </a:t>
            </a:r>
            <a:r>
              <a:rPr lang="en-US" sz="3000" dirty="0"/>
              <a:t>research programs for idea and product development between companies and in-state schools</a:t>
            </a:r>
          </a:p>
          <a:p>
            <a:pPr marL="514350" indent="-514350" fontAlgn="base">
              <a:buFont typeface="+mj-lt"/>
              <a:buAutoNum type="arabicPeriod"/>
            </a:pPr>
            <a:r>
              <a:rPr lang="en-US" sz="3000" dirty="0" smtClean="0"/>
              <a:t>Proof </a:t>
            </a:r>
            <a:r>
              <a:rPr lang="en-US" sz="3000" dirty="0"/>
              <a:t>of concept Center with labs--Gov’t as market maker</a:t>
            </a:r>
          </a:p>
          <a:p>
            <a:pPr marL="514350" indent="-514350" fontAlgn="base">
              <a:buFont typeface="+mj-lt"/>
              <a:buAutoNum type="arabicPeriod"/>
            </a:pPr>
            <a:r>
              <a:rPr lang="en-US" sz="3000" dirty="0" smtClean="0"/>
              <a:t>IP </a:t>
            </a:r>
            <a:r>
              <a:rPr lang="en-US" sz="3000" dirty="0"/>
              <a:t>Factory and corporate networks</a:t>
            </a:r>
          </a:p>
          <a:p>
            <a:pPr marL="514350" indent="-514350" fontAlgn="base">
              <a:buFont typeface="+mj-lt"/>
              <a:buAutoNum type="arabicPeriod"/>
            </a:pPr>
            <a:r>
              <a:rPr lang="en-US" sz="3000" dirty="0" smtClean="0"/>
              <a:t>Student </a:t>
            </a:r>
            <a:r>
              <a:rPr lang="en-US" sz="3000" dirty="0"/>
              <a:t>Teams and Interns Programs</a:t>
            </a:r>
          </a:p>
          <a:p>
            <a:pPr marL="514350" indent="-514350" fontAlgn="base">
              <a:buFont typeface="+mj-lt"/>
              <a:buAutoNum type="arabicPeriod"/>
            </a:pPr>
            <a:r>
              <a:rPr lang="en-US" sz="3000" dirty="0" smtClean="0"/>
              <a:t>Mentors </a:t>
            </a:r>
            <a:r>
              <a:rPr lang="en-US" sz="3000" dirty="0"/>
              <a:t>Network, recruitment, training and matching</a:t>
            </a:r>
          </a:p>
          <a:p>
            <a:pPr marL="514350" indent="-514350" fontAlgn="base">
              <a:buFont typeface="+mj-lt"/>
              <a:buAutoNum type="arabicPeriod"/>
            </a:pPr>
            <a:r>
              <a:rPr lang="en-US" sz="3000" dirty="0" smtClean="0"/>
              <a:t>Entrepreneurs-In-Residence </a:t>
            </a:r>
            <a:endParaRPr lang="en-US" sz="3000" dirty="0"/>
          </a:p>
          <a:p>
            <a:pPr marL="514350" indent="-514350" fontAlgn="base">
              <a:buFont typeface="+mj-lt"/>
              <a:buAutoNum type="arabicPeriod"/>
            </a:pPr>
            <a:r>
              <a:rPr lang="en-US" sz="3000" dirty="0" smtClean="0"/>
              <a:t>“</a:t>
            </a:r>
            <a:r>
              <a:rPr lang="en-US" sz="3000" dirty="0"/>
              <a:t>Rent a CxO” and turn-key management capacity for qualifying early stage concepts and firms</a:t>
            </a:r>
          </a:p>
          <a:p>
            <a:pPr marL="514350" indent="-514350" fontAlgn="base">
              <a:buFont typeface="+mj-lt"/>
              <a:buAutoNum type="arabicPeriod"/>
            </a:pPr>
            <a:r>
              <a:rPr lang="en-US" sz="3000" dirty="0" smtClean="0"/>
              <a:t>Serial </a:t>
            </a:r>
            <a:r>
              <a:rPr lang="en-US" sz="3000" dirty="0"/>
              <a:t>Entrepreneur Fellows – Global Attraction </a:t>
            </a:r>
            <a:r>
              <a:rPr lang="en-US" sz="3000" dirty="0" smtClean="0"/>
              <a:t>Program</a:t>
            </a:r>
          </a:p>
          <a:p>
            <a:pPr marL="514350" indent="-514350" fontAlgn="base">
              <a:buFont typeface="+mj-lt"/>
              <a:buAutoNum type="arabicPeriod"/>
            </a:pPr>
            <a:r>
              <a:rPr lang="en-US" sz="3000" dirty="0" smtClean="0"/>
              <a:t>Professional </a:t>
            </a:r>
            <a:r>
              <a:rPr lang="en-US" sz="3000" dirty="0"/>
              <a:t>Services matching and pro bono bank</a:t>
            </a:r>
          </a:p>
          <a:p>
            <a:pPr marL="514350" indent="-514350" fontAlgn="base">
              <a:buFont typeface="+mj-lt"/>
              <a:buAutoNum type="arabicPeriod"/>
            </a:pPr>
            <a:r>
              <a:rPr lang="en-US" sz="3000" dirty="0" smtClean="0"/>
              <a:t>Place-making </a:t>
            </a:r>
            <a:r>
              <a:rPr lang="en-US" sz="3000" dirty="0"/>
              <a:t>and infrastructure such as i-TOD efforts to </a:t>
            </a:r>
            <a:r>
              <a:rPr lang="en-US" sz="3000" dirty="0" smtClean="0"/>
              <a:t>build </a:t>
            </a:r>
            <a:r>
              <a:rPr lang="en-US" sz="3000" dirty="0"/>
              <a:t>a critical mass and a competitive set of locations</a:t>
            </a:r>
          </a:p>
          <a:p>
            <a:pPr marL="514350" indent="-514350" fontAlgn="base">
              <a:buFont typeface="+mj-lt"/>
              <a:buAutoNum type="arabicPeriod"/>
            </a:pPr>
            <a:r>
              <a:rPr lang="en-US" sz="3000" dirty="0" smtClean="0"/>
              <a:t>Branding </a:t>
            </a:r>
            <a:r>
              <a:rPr lang="en-US" sz="3000" dirty="0"/>
              <a:t>and image coordination</a:t>
            </a:r>
          </a:p>
          <a:p>
            <a:pPr marL="514350" indent="-514350" fontAlgn="base">
              <a:buFont typeface="+mj-lt"/>
              <a:buAutoNum type="arabicPeriod"/>
            </a:pPr>
            <a:r>
              <a:rPr lang="en-US" sz="3000" dirty="0" smtClean="0"/>
              <a:t>Key </a:t>
            </a:r>
            <a:r>
              <a:rPr lang="en-US" sz="3000" dirty="0"/>
              <a:t>labor matching and procurement programs</a:t>
            </a:r>
          </a:p>
          <a:p>
            <a:pPr marL="514350" indent="-514350" fontAlgn="base">
              <a:buFont typeface="+mj-lt"/>
              <a:buAutoNum type="arabicPeriod"/>
            </a:pPr>
            <a:r>
              <a:rPr lang="en-US" sz="3000" dirty="0" smtClean="0"/>
              <a:t>Technology training programs (i.e. CCSU</a:t>
            </a:r>
            <a:r>
              <a:rPr lang="en-US" sz="3000" dirty="0"/>
              <a:t>, </a:t>
            </a:r>
            <a:r>
              <a:rPr lang="en-US" sz="3000" dirty="0" smtClean="0"/>
              <a:t>CC)</a:t>
            </a:r>
            <a:endParaRPr lang="en-US" sz="3000" dirty="0"/>
          </a:p>
          <a:p>
            <a:pPr marL="514350" indent="-514350" fontAlgn="base">
              <a:buFont typeface="+mj-lt"/>
              <a:buAutoNum type="arabicPeriod"/>
            </a:pPr>
            <a:r>
              <a:rPr lang="en-US" sz="3000" dirty="0" smtClean="0"/>
              <a:t>State, regional and hub based networking </a:t>
            </a:r>
            <a:r>
              <a:rPr lang="en-US" sz="3000" dirty="0"/>
              <a:t>programs</a:t>
            </a:r>
          </a:p>
          <a:p>
            <a:pPr fontAlgn="base"/>
            <a:endParaRPr lang="en-US" sz="1400" dirty="0"/>
          </a:p>
          <a:p>
            <a:endParaRPr lang="en-US" sz="1400" dirty="0"/>
          </a:p>
          <a:p>
            <a:endParaRPr lang="en-US" dirty="0" smtClean="0"/>
          </a:p>
          <a:p>
            <a:pPr>
              <a:buNone/>
            </a:pPr>
            <a:endParaRPr lang="en-US" dirty="0"/>
          </a:p>
        </p:txBody>
      </p:sp>
      <p:sp>
        <p:nvSpPr>
          <p:cNvPr id="4" name="Content Placeholder 3"/>
          <p:cNvSpPr>
            <a:spLocks noGrp="1"/>
          </p:cNvSpPr>
          <p:nvPr>
            <p:ph sz="half" idx="4294967295"/>
          </p:nvPr>
        </p:nvSpPr>
        <p:spPr>
          <a:xfrm>
            <a:off x="4724400" y="1321806"/>
            <a:ext cx="4267200" cy="6324600"/>
          </a:xfrm>
        </p:spPr>
        <p:txBody>
          <a:bodyPr>
            <a:noAutofit/>
          </a:bodyPr>
          <a:lstStyle/>
          <a:p>
            <a:pPr marL="0" indent="0" fontAlgn="base">
              <a:buNone/>
            </a:pPr>
            <a:r>
              <a:rPr lang="en-US" sz="1400" b="1" dirty="0" smtClean="0"/>
              <a:t>Goal 2 – Assisting Stage 2 firms </a:t>
            </a:r>
          </a:p>
          <a:p>
            <a:pPr marL="228600" indent="-228600" fontAlgn="base">
              <a:buFont typeface="+mj-lt"/>
              <a:buAutoNum type="arabicPeriod"/>
            </a:pPr>
            <a:endParaRPr lang="en-US" sz="1200" b="1" dirty="0"/>
          </a:p>
          <a:p>
            <a:pPr marL="514350" indent="-514350" fontAlgn="base">
              <a:spcBef>
                <a:spcPts val="0"/>
              </a:spcBef>
              <a:buFont typeface="+mj-lt"/>
              <a:buAutoNum type="arabicPeriod"/>
            </a:pPr>
            <a:r>
              <a:rPr lang="en-US" sz="1200" dirty="0" smtClean="0"/>
              <a:t>New </a:t>
            </a:r>
            <a:r>
              <a:rPr lang="en-US" sz="1200" dirty="0"/>
              <a:t>Technology, customer needs and marketing analysis</a:t>
            </a:r>
          </a:p>
          <a:p>
            <a:pPr marL="514350" indent="-514350" fontAlgn="t">
              <a:spcBef>
                <a:spcPts val="0"/>
              </a:spcBef>
              <a:buFont typeface="+mj-lt"/>
              <a:buAutoNum type="arabicPeriod"/>
            </a:pPr>
            <a:r>
              <a:rPr lang="en-US" sz="1200" dirty="0" smtClean="0"/>
              <a:t>Connections </a:t>
            </a:r>
            <a:r>
              <a:rPr lang="en-US" sz="1200" dirty="0"/>
              <a:t>with larger firms &amp; new supply chains</a:t>
            </a:r>
          </a:p>
          <a:p>
            <a:pPr marL="514350" indent="-514350" fontAlgn="base">
              <a:spcBef>
                <a:spcPts val="0"/>
              </a:spcBef>
              <a:buFont typeface="+mj-lt"/>
              <a:buAutoNum type="arabicPeriod"/>
            </a:pPr>
            <a:r>
              <a:rPr lang="en-US" sz="1200" dirty="0" smtClean="0"/>
              <a:t>Proof </a:t>
            </a:r>
            <a:r>
              <a:rPr lang="en-US" sz="1200" dirty="0"/>
              <a:t>of concept contracts with state agencies</a:t>
            </a:r>
          </a:p>
          <a:p>
            <a:pPr marL="514350" indent="-514350" fontAlgn="base">
              <a:spcBef>
                <a:spcPts val="0"/>
              </a:spcBef>
              <a:buFont typeface="+mj-lt"/>
              <a:buAutoNum type="arabicPeriod"/>
            </a:pPr>
            <a:r>
              <a:rPr lang="en-US" sz="1200" dirty="0" smtClean="0"/>
              <a:t>Grants </a:t>
            </a:r>
            <a:r>
              <a:rPr lang="en-US" sz="1200" dirty="0"/>
              <a:t>and debt availability</a:t>
            </a:r>
          </a:p>
          <a:p>
            <a:pPr marL="514350" indent="-514350" fontAlgn="base">
              <a:spcBef>
                <a:spcPts val="0"/>
              </a:spcBef>
              <a:buFont typeface="+mj-lt"/>
              <a:buAutoNum type="arabicPeriod"/>
            </a:pPr>
            <a:r>
              <a:rPr lang="en-US" sz="1200" dirty="0" smtClean="0"/>
              <a:t>Regulatory </a:t>
            </a:r>
            <a:r>
              <a:rPr lang="en-US" sz="1200" dirty="0"/>
              <a:t>relief and help</a:t>
            </a:r>
          </a:p>
          <a:p>
            <a:pPr marL="514350" indent="-514350" fontAlgn="base">
              <a:spcBef>
                <a:spcPts val="0"/>
              </a:spcBef>
              <a:buFont typeface="+mj-lt"/>
              <a:buAutoNum type="arabicPeriod"/>
            </a:pPr>
            <a:r>
              <a:rPr lang="en-US" sz="1200" dirty="0" smtClean="0"/>
              <a:t>Young </a:t>
            </a:r>
            <a:r>
              <a:rPr lang="en-US" sz="1200" dirty="0"/>
              <a:t>talent, Job Training and matching</a:t>
            </a:r>
          </a:p>
          <a:p>
            <a:pPr marL="514350" indent="-514350" fontAlgn="base">
              <a:spcBef>
                <a:spcPts val="0"/>
              </a:spcBef>
              <a:buFont typeface="+mj-lt"/>
              <a:buAutoNum type="arabicPeriod"/>
            </a:pPr>
            <a:r>
              <a:rPr lang="en-US" sz="1200" dirty="0" smtClean="0"/>
              <a:t>Build </a:t>
            </a:r>
            <a:r>
              <a:rPr lang="en-US" sz="1200" dirty="0"/>
              <a:t>a retention strategy and mechanism</a:t>
            </a:r>
          </a:p>
          <a:p>
            <a:pPr marL="514350" indent="-514350" fontAlgn="base">
              <a:spcBef>
                <a:spcPts val="0"/>
              </a:spcBef>
              <a:buFont typeface="+mj-lt"/>
              <a:buAutoNum type="arabicPeriod"/>
            </a:pPr>
            <a:r>
              <a:rPr lang="en-US" sz="1200" dirty="0" smtClean="0"/>
              <a:t>Opening </a:t>
            </a:r>
            <a:r>
              <a:rPr lang="en-US" sz="1200" dirty="0"/>
              <a:t>up universities to </a:t>
            </a:r>
            <a:r>
              <a:rPr lang="en-US" sz="1200" dirty="0" smtClean="0"/>
              <a:t>collaboration</a:t>
            </a:r>
          </a:p>
          <a:p>
            <a:pPr marL="514350" indent="-514350" fontAlgn="base">
              <a:spcBef>
                <a:spcPts val="0"/>
              </a:spcBef>
              <a:buFont typeface="+mj-lt"/>
              <a:buAutoNum type="arabicPeriod"/>
            </a:pPr>
            <a:r>
              <a:rPr lang="en-US" sz="1200" dirty="0"/>
              <a:t>Sponsored research programs for idea and product development between companies and in-state schools</a:t>
            </a:r>
          </a:p>
          <a:p>
            <a:pPr marL="514350" indent="-514350" fontAlgn="base">
              <a:spcBef>
                <a:spcPts val="0"/>
              </a:spcBef>
              <a:buFont typeface="+mj-lt"/>
              <a:buAutoNum type="arabicPeriod"/>
            </a:pPr>
            <a:r>
              <a:rPr lang="en-US" sz="1200" dirty="0"/>
              <a:t>Proof of concept Center with labs--Gov’t as market maker</a:t>
            </a:r>
          </a:p>
          <a:p>
            <a:pPr marL="514350" indent="-514350" fontAlgn="base">
              <a:spcBef>
                <a:spcPts val="0"/>
              </a:spcBef>
              <a:buFont typeface="+mj-lt"/>
              <a:buAutoNum type="arabicPeriod"/>
            </a:pPr>
            <a:r>
              <a:rPr lang="en-US" sz="1200" dirty="0"/>
              <a:t>IP Factory and corporate networks</a:t>
            </a:r>
          </a:p>
          <a:p>
            <a:pPr marL="514350" indent="-514350" fontAlgn="base">
              <a:spcBef>
                <a:spcPts val="0"/>
              </a:spcBef>
              <a:buFont typeface="+mj-lt"/>
              <a:buAutoNum type="arabicPeriod"/>
            </a:pPr>
            <a:r>
              <a:rPr lang="en-US" sz="1200" dirty="0"/>
              <a:t>Student Teams and Interns Programs</a:t>
            </a:r>
          </a:p>
          <a:p>
            <a:pPr marL="514350" indent="-514350" fontAlgn="base">
              <a:spcBef>
                <a:spcPts val="0"/>
              </a:spcBef>
              <a:buFont typeface="+mj-lt"/>
              <a:buAutoNum type="arabicPeriod"/>
            </a:pPr>
            <a:r>
              <a:rPr lang="en-US" sz="1200" dirty="0"/>
              <a:t>Mentors Network, recruitment, training and matching</a:t>
            </a:r>
          </a:p>
          <a:p>
            <a:pPr marL="514350" indent="-514350" fontAlgn="base">
              <a:spcBef>
                <a:spcPts val="0"/>
              </a:spcBef>
              <a:buFont typeface="+mj-lt"/>
              <a:buAutoNum type="arabicPeriod"/>
            </a:pPr>
            <a:r>
              <a:rPr lang="en-US" sz="1200" dirty="0"/>
              <a:t>Entrepreneurs-In-Residence </a:t>
            </a:r>
          </a:p>
          <a:p>
            <a:pPr marL="514350" indent="-514350" fontAlgn="base">
              <a:spcBef>
                <a:spcPts val="0"/>
              </a:spcBef>
              <a:buFont typeface="+mj-lt"/>
              <a:buAutoNum type="arabicPeriod"/>
            </a:pPr>
            <a:r>
              <a:rPr lang="en-US" sz="1200" dirty="0"/>
              <a:t>“Rent a CxO” and turn-key management capacity for qualifying early stage concepts and firms</a:t>
            </a:r>
          </a:p>
          <a:p>
            <a:pPr marL="514350" indent="-514350" fontAlgn="base">
              <a:spcBef>
                <a:spcPts val="0"/>
              </a:spcBef>
              <a:buFont typeface="+mj-lt"/>
              <a:buAutoNum type="arabicPeriod"/>
            </a:pPr>
            <a:r>
              <a:rPr lang="en-US" sz="1200" dirty="0"/>
              <a:t>Serial Entrepreneur Fellows – Global Attraction Program</a:t>
            </a:r>
          </a:p>
          <a:p>
            <a:pPr marL="514350" indent="-514350" fontAlgn="base">
              <a:spcBef>
                <a:spcPts val="0"/>
              </a:spcBef>
              <a:buFont typeface="+mj-lt"/>
              <a:buAutoNum type="arabicPeriod"/>
            </a:pPr>
            <a:r>
              <a:rPr lang="en-US" sz="1200" dirty="0"/>
              <a:t>Professional Services matching and pro bono bank</a:t>
            </a:r>
          </a:p>
          <a:p>
            <a:pPr marL="514350" indent="-514350" fontAlgn="base">
              <a:spcBef>
                <a:spcPts val="0"/>
              </a:spcBef>
              <a:buFont typeface="+mj-lt"/>
              <a:buAutoNum type="arabicPeriod"/>
            </a:pPr>
            <a:r>
              <a:rPr lang="en-US" sz="1200" dirty="0"/>
              <a:t>Place-making and infrastructure such as i-TOD efforts to build a critical mass and a competitive set of locations</a:t>
            </a:r>
          </a:p>
          <a:p>
            <a:pPr marL="514350" indent="-514350" fontAlgn="base">
              <a:spcBef>
                <a:spcPts val="0"/>
              </a:spcBef>
              <a:buFont typeface="+mj-lt"/>
              <a:buAutoNum type="arabicPeriod"/>
            </a:pPr>
            <a:r>
              <a:rPr lang="en-US" sz="1200" dirty="0"/>
              <a:t>Branding and image coordination</a:t>
            </a:r>
          </a:p>
          <a:p>
            <a:pPr marL="514350" indent="-514350" fontAlgn="base">
              <a:spcBef>
                <a:spcPts val="0"/>
              </a:spcBef>
              <a:buFont typeface="+mj-lt"/>
              <a:buAutoNum type="arabicPeriod"/>
            </a:pPr>
            <a:r>
              <a:rPr lang="en-US" sz="1200" dirty="0"/>
              <a:t>Key labor matching and procurement programs</a:t>
            </a:r>
          </a:p>
          <a:p>
            <a:pPr marL="514350" indent="-514350" fontAlgn="base">
              <a:spcBef>
                <a:spcPts val="0"/>
              </a:spcBef>
              <a:buFont typeface="+mj-lt"/>
              <a:buAutoNum type="arabicPeriod"/>
            </a:pPr>
            <a:r>
              <a:rPr lang="en-US" sz="1200" dirty="0"/>
              <a:t>Technology training programs (i.e. CCSU, CC)</a:t>
            </a:r>
          </a:p>
          <a:p>
            <a:pPr marL="514350" indent="-514350" fontAlgn="base">
              <a:spcBef>
                <a:spcPts val="0"/>
              </a:spcBef>
              <a:buFont typeface="+mj-lt"/>
              <a:buAutoNum type="arabicPeriod"/>
            </a:pPr>
            <a:r>
              <a:rPr lang="en-US" sz="1200" dirty="0"/>
              <a:t>State, regional and hub based networking </a:t>
            </a:r>
            <a:r>
              <a:rPr lang="en-US" sz="1200" dirty="0" smtClean="0"/>
              <a:t>programs</a:t>
            </a:r>
            <a:endParaRPr lang="en-US" sz="1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2F07309E-FC59-47FD-AE1F-E25D4C58BA7D}" type="slidenum">
              <a:rPr lang="en-US" smtClean="0">
                <a:solidFill>
                  <a:prstClr val="black">
                    <a:tint val="75000"/>
                  </a:prstClr>
                </a:solidFill>
              </a:rPr>
              <a:pPr/>
              <a:t>46</a:t>
            </a:fld>
            <a:endParaRPr lang="en-US" dirty="0">
              <a:solidFill>
                <a:prstClr val="black">
                  <a:tint val="75000"/>
                </a:prstClr>
              </a:solidFill>
            </a:endParaRPr>
          </a:p>
        </p:txBody>
      </p:sp>
      <p:sp>
        <p:nvSpPr>
          <p:cNvPr id="6" name="TextBox 5"/>
          <p:cNvSpPr txBox="1"/>
          <p:nvPr/>
        </p:nvSpPr>
        <p:spPr>
          <a:xfrm flipH="1">
            <a:off x="228600" y="6400800"/>
            <a:ext cx="7879081"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Programs were selected and then prioritized by a process of expert surveys…</a:t>
            </a:r>
            <a:endParaRPr lang="en-US" dirty="0">
              <a:solidFill>
                <a:prstClr val="black"/>
              </a:solidFill>
              <a:latin typeface="Calibri"/>
              <a:cs typeface="+mn-cs"/>
            </a:endParaRPr>
          </a:p>
        </p:txBody>
      </p:sp>
      <p:sp>
        <p:nvSpPr>
          <p:cNvPr id="7" name="Title 1"/>
          <p:cNvSpPr txBox="1">
            <a:spLocks/>
          </p:cNvSpPr>
          <p:nvPr/>
        </p:nvSpPr>
        <p:spPr>
          <a:xfrm>
            <a:off x="457200" y="152400"/>
            <a:ext cx="8229600" cy="1143000"/>
          </a:xfrm>
          <a:prstGeom prst="rect">
            <a:avLst/>
          </a:prstGeom>
          <a:solidFill>
            <a:schemeClr val="accent3">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t> </a:t>
            </a:r>
            <a:endParaRPr lang="en-US" i="1" dirty="0"/>
          </a:p>
        </p:txBody>
      </p:sp>
      <p:sp>
        <p:nvSpPr>
          <p:cNvPr id="2" name="Title 1"/>
          <p:cNvSpPr>
            <a:spLocks noGrp="1"/>
          </p:cNvSpPr>
          <p:nvPr>
            <p:ph type="title"/>
          </p:nvPr>
        </p:nvSpPr>
        <p:spPr>
          <a:xfrm>
            <a:off x="457200" y="548481"/>
            <a:ext cx="8229600" cy="350838"/>
          </a:xfrm>
          <a:noFill/>
        </p:spPr>
        <p:txBody>
          <a:bodyPr>
            <a:noAutofit/>
          </a:bodyPr>
          <a:lstStyle/>
          <a:p>
            <a:r>
              <a:rPr lang="en-US" sz="3600" i="1" dirty="0" smtClean="0"/>
              <a:t>Innovation Ecosystem effort</a:t>
            </a:r>
            <a:endParaRPr lang="en-US" sz="3600" i="1" dirty="0"/>
          </a:p>
        </p:txBody>
      </p:sp>
    </p:spTree>
    <p:extLst>
      <p:ext uri="{BB962C8B-B14F-4D97-AF65-F5344CB8AC3E}">
        <p14:creationId xmlns:p14="http://schemas.microsoft.com/office/powerpoint/2010/main" val="315200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2F07309E-FC59-47FD-AE1F-E25D4C58BA7D}" type="slidenum">
              <a:rPr lang="en-US" smtClean="0">
                <a:solidFill>
                  <a:prstClr val="black">
                    <a:tint val="75000"/>
                  </a:prstClr>
                </a:solidFill>
              </a:rPr>
              <a:pPr/>
              <a:t>47</a:t>
            </a:fld>
            <a:endParaRPr lang="en-US" dirty="0">
              <a:solidFill>
                <a:prstClr val="black">
                  <a:tint val="75000"/>
                </a:prstClr>
              </a:solidFill>
            </a:endParaRPr>
          </a:p>
        </p:txBody>
      </p:sp>
      <p:sp>
        <p:nvSpPr>
          <p:cNvPr id="2" name="Title 1"/>
          <p:cNvSpPr>
            <a:spLocks noGrp="1"/>
          </p:cNvSpPr>
          <p:nvPr>
            <p:ph type="title" idx="4294967295"/>
          </p:nvPr>
        </p:nvSpPr>
        <p:spPr>
          <a:xfrm>
            <a:off x="381000" y="152400"/>
            <a:ext cx="8153400" cy="1020763"/>
          </a:xfrm>
          <a:solidFill>
            <a:schemeClr val="accent3">
              <a:lumMod val="60000"/>
              <a:lumOff val="40000"/>
            </a:schemeClr>
          </a:solidFill>
        </p:spPr>
        <p:txBody>
          <a:bodyPr>
            <a:noAutofit/>
          </a:bodyPr>
          <a:lstStyle/>
          <a:p>
            <a:r>
              <a:rPr lang="en-US" sz="3200" b="1" i="1" dirty="0" smtClean="0">
                <a:solidFill>
                  <a:schemeClr val="accent1">
                    <a:lumMod val="50000"/>
                  </a:schemeClr>
                </a:solidFill>
              </a:rPr>
              <a:t>Group ranked the programs on key attributes</a:t>
            </a:r>
            <a:endParaRPr lang="en-US" sz="3200" b="1" i="1" dirty="0">
              <a:solidFill>
                <a:schemeClr val="accent1">
                  <a:lumMod val="50000"/>
                </a:schemeClr>
              </a:solidFill>
            </a:endParaRPr>
          </a:p>
        </p:txBody>
      </p:sp>
      <p:graphicFrame>
        <p:nvGraphicFramePr>
          <p:cNvPr id="5" name="Content Placeholder 4"/>
          <p:cNvGraphicFramePr>
            <a:graphicFrameLocks noGrp="1"/>
          </p:cNvGraphicFramePr>
          <p:nvPr>
            <p:ph idx="4294967295"/>
          </p:nvPr>
        </p:nvGraphicFramePr>
        <p:xfrm>
          <a:off x="381000" y="1600200"/>
          <a:ext cx="8229601" cy="5029200"/>
        </p:xfrm>
        <a:graphic>
          <a:graphicData uri="http://schemas.openxmlformats.org/drawingml/2006/table">
            <a:tbl>
              <a:tblPr firstRow="1" bandRow="1">
                <a:tableStyleId>{5C22544A-7EE6-4342-B048-85BDC9FD1C3A}</a:tableStyleId>
              </a:tblPr>
              <a:tblGrid>
                <a:gridCol w="2514600"/>
                <a:gridCol w="5715001"/>
              </a:tblGrid>
              <a:tr h="3165246">
                <a:tc>
                  <a:txBody>
                    <a:bodyPr/>
                    <a:lstStyle/>
                    <a:p>
                      <a:endParaRPr lang="en-US" dirty="0"/>
                    </a:p>
                  </a:txBody>
                  <a:tcPr>
                    <a:solidFill>
                      <a:schemeClr val="tx2">
                        <a:lumMod val="20000"/>
                        <a:lumOff val="80000"/>
                      </a:schemeClr>
                    </a:solidFill>
                  </a:tcPr>
                </a:tc>
                <a:tc>
                  <a:txBody>
                    <a:bodyPr/>
                    <a:lstStyle/>
                    <a:p>
                      <a:endParaRPr lang="en-US" dirty="0"/>
                    </a:p>
                  </a:txBody>
                  <a:tcPr>
                    <a:solidFill>
                      <a:schemeClr val="accent5">
                        <a:lumMod val="40000"/>
                        <a:lumOff val="60000"/>
                      </a:schemeClr>
                    </a:solidFill>
                  </a:tcPr>
                </a:tc>
              </a:tr>
              <a:tr h="1863954">
                <a:tc>
                  <a:txBody>
                    <a:bodyPr/>
                    <a:lstStyle/>
                    <a:p>
                      <a:endParaRPr lang="en-US"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dirty="0" smtClean="0"/>
                    </a:p>
                    <a:p>
                      <a:endParaRPr lang="en-US" dirty="0"/>
                    </a:p>
                  </a:txBody>
                  <a:tcPr/>
                </a:tc>
              </a:tr>
            </a:tbl>
          </a:graphicData>
        </a:graphic>
      </p:graphicFrame>
      <p:sp>
        <p:nvSpPr>
          <p:cNvPr id="7" name="TextBox 6"/>
          <p:cNvSpPr txBox="1"/>
          <p:nvPr/>
        </p:nvSpPr>
        <p:spPr>
          <a:xfrm rot="-5400000">
            <a:off x="-1062767" y="3348767"/>
            <a:ext cx="2464088"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cs typeface="+mn-cs"/>
              </a:rPr>
              <a:t>Public Funding</a:t>
            </a:r>
            <a:endParaRPr lang="en-US" sz="1600" dirty="0">
              <a:solidFill>
                <a:prstClr val="black"/>
              </a:solidFill>
              <a:latin typeface="Calibri"/>
              <a:cs typeface="+mn-cs"/>
            </a:endParaRPr>
          </a:p>
        </p:txBody>
      </p:sp>
      <p:sp>
        <p:nvSpPr>
          <p:cNvPr id="8" name="TextBox 7"/>
          <p:cNvSpPr txBox="1"/>
          <p:nvPr/>
        </p:nvSpPr>
        <p:spPr>
          <a:xfrm>
            <a:off x="3276600" y="6564868"/>
            <a:ext cx="2373920"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Managed at State Level</a:t>
            </a:r>
            <a:endParaRPr lang="en-US" dirty="0">
              <a:solidFill>
                <a:prstClr val="black"/>
              </a:solidFill>
              <a:latin typeface="Calibri"/>
              <a:cs typeface="+mn-cs"/>
            </a:endParaRPr>
          </a:p>
        </p:txBody>
      </p:sp>
      <p:sp>
        <p:nvSpPr>
          <p:cNvPr id="9" name="TextBox 8"/>
          <p:cNvSpPr txBox="1"/>
          <p:nvPr/>
        </p:nvSpPr>
        <p:spPr>
          <a:xfrm>
            <a:off x="3505200" y="1219200"/>
            <a:ext cx="2283574"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Calibri"/>
                <a:cs typeface="+mn-cs"/>
              </a:rPr>
              <a:t>Managed at Hub Level</a:t>
            </a:r>
            <a:endParaRPr lang="en-US" dirty="0">
              <a:solidFill>
                <a:prstClr val="black"/>
              </a:solidFill>
              <a:latin typeface="Calibri"/>
              <a:cs typeface="+mn-cs"/>
            </a:endParaRPr>
          </a:p>
        </p:txBody>
      </p:sp>
      <p:sp>
        <p:nvSpPr>
          <p:cNvPr id="36" name="Oval 35"/>
          <p:cNvSpPr/>
          <p:nvPr/>
        </p:nvSpPr>
        <p:spPr>
          <a:xfrm>
            <a:off x="228600" y="5791200"/>
            <a:ext cx="9144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Creating Markets</a:t>
            </a:r>
            <a:endParaRPr lang="en-US" sz="1050" b="1" dirty="0">
              <a:solidFill>
                <a:prstClr val="black"/>
              </a:solidFill>
            </a:endParaRPr>
          </a:p>
        </p:txBody>
      </p:sp>
      <p:sp>
        <p:nvSpPr>
          <p:cNvPr id="37" name="Oval 36"/>
          <p:cNvSpPr/>
          <p:nvPr/>
        </p:nvSpPr>
        <p:spPr>
          <a:xfrm>
            <a:off x="228600" y="5334000"/>
            <a:ext cx="9144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Reg. Relief </a:t>
            </a:r>
          </a:p>
          <a:p>
            <a:pPr algn="ctr" fontAlgn="auto">
              <a:spcBef>
                <a:spcPts val="0"/>
              </a:spcBef>
              <a:spcAft>
                <a:spcPts val="0"/>
              </a:spcAft>
            </a:pPr>
            <a:r>
              <a:rPr lang="en-US" sz="1050" b="1" dirty="0" smtClean="0">
                <a:solidFill>
                  <a:prstClr val="black"/>
                </a:solidFill>
              </a:rPr>
              <a:t>&amp; Help</a:t>
            </a:r>
            <a:endParaRPr lang="en-US" sz="1050" b="1" dirty="0">
              <a:solidFill>
                <a:prstClr val="black"/>
              </a:solidFill>
            </a:endParaRPr>
          </a:p>
        </p:txBody>
      </p:sp>
      <p:sp>
        <p:nvSpPr>
          <p:cNvPr id="38" name="Oval 37"/>
          <p:cNvSpPr/>
          <p:nvPr/>
        </p:nvSpPr>
        <p:spPr>
          <a:xfrm>
            <a:off x="990600" y="5105400"/>
            <a:ext cx="10668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Retention Efforts </a:t>
            </a:r>
          </a:p>
          <a:p>
            <a:pPr algn="ctr" fontAlgn="auto">
              <a:spcBef>
                <a:spcPts val="0"/>
              </a:spcBef>
              <a:spcAft>
                <a:spcPts val="0"/>
              </a:spcAft>
            </a:pPr>
            <a:r>
              <a:rPr lang="en-US" sz="1050" b="1" dirty="0" smtClean="0">
                <a:solidFill>
                  <a:prstClr val="black"/>
                </a:solidFill>
              </a:rPr>
              <a:t>(Startups)</a:t>
            </a:r>
            <a:endParaRPr lang="en-US" sz="1050" b="1" dirty="0">
              <a:solidFill>
                <a:prstClr val="black"/>
              </a:solidFill>
            </a:endParaRPr>
          </a:p>
        </p:txBody>
      </p:sp>
      <p:sp>
        <p:nvSpPr>
          <p:cNvPr id="39" name="Oval 38"/>
          <p:cNvSpPr/>
          <p:nvPr/>
        </p:nvSpPr>
        <p:spPr>
          <a:xfrm>
            <a:off x="2286000" y="5105400"/>
            <a:ext cx="10668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STEM Programs</a:t>
            </a:r>
            <a:endParaRPr lang="en-US" sz="1050" b="1" dirty="0">
              <a:solidFill>
                <a:prstClr val="black"/>
              </a:solidFill>
            </a:endParaRPr>
          </a:p>
        </p:txBody>
      </p:sp>
      <p:sp>
        <p:nvSpPr>
          <p:cNvPr id="40" name="Oval 39"/>
          <p:cNvSpPr/>
          <p:nvPr/>
        </p:nvSpPr>
        <p:spPr>
          <a:xfrm>
            <a:off x="228600" y="4876800"/>
            <a:ext cx="9144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Grants &amp; Debt</a:t>
            </a:r>
            <a:endParaRPr lang="en-US" sz="1050" b="1" dirty="0">
              <a:solidFill>
                <a:prstClr val="black"/>
              </a:solidFill>
            </a:endParaRPr>
          </a:p>
        </p:txBody>
      </p:sp>
      <p:sp>
        <p:nvSpPr>
          <p:cNvPr id="41" name="Oval 40"/>
          <p:cNvSpPr/>
          <p:nvPr/>
        </p:nvSpPr>
        <p:spPr>
          <a:xfrm>
            <a:off x="2438400" y="46482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Key Labor </a:t>
            </a:r>
          </a:p>
          <a:p>
            <a:pPr algn="ctr" fontAlgn="auto">
              <a:spcBef>
                <a:spcPts val="0"/>
              </a:spcBef>
              <a:spcAft>
                <a:spcPts val="0"/>
              </a:spcAft>
            </a:pPr>
            <a:r>
              <a:rPr lang="en-US" sz="1050" b="1" dirty="0" smtClean="0">
                <a:solidFill>
                  <a:prstClr val="black"/>
                </a:solidFill>
              </a:rPr>
              <a:t>Matching</a:t>
            </a:r>
            <a:endParaRPr lang="en-US" sz="1050" b="1" dirty="0">
              <a:solidFill>
                <a:prstClr val="black"/>
              </a:solidFill>
            </a:endParaRPr>
          </a:p>
        </p:txBody>
      </p:sp>
      <p:sp>
        <p:nvSpPr>
          <p:cNvPr id="42" name="Oval 41"/>
          <p:cNvSpPr/>
          <p:nvPr/>
        </p:nvSpPr>
        <p:spPr>
          <a:xfrm>
            <a:off x="228600" y="4495800"/>
            <a:ext cx="9906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Connect-ions </a:t>
            </a:r>
          </a:p>
          <a:p>
            <a:pPr algn="ctr" fontAlgn="auto">
              <a:spcBef>
                <a:spcPts val="0"/>
              </a:spcBef>
              <a:spcAft>
                <a:spcPts val="0"/>
              </a:spcAft>
            </a:pPr>
            <a:r>
              <a:rPr lang="en-US" sz="1050" b="1" dirty="0" smtClean="0">
                <a:solidFill>
                  <a:prstClr val="black"/>
                </a:solidFill>
              </a:rPr>
              <a:t>to Large Firms</a:t>
            </a:r>
            <a:endParaRPr lang="en-US" sz="1050" b="1" dirty="0">
              <a:solidFill>
                <a:prstClr val="black"/>
              </a:solidFill>
            </a:endParaRPr>
          </a:p>
        </p:txBody>
      </p:sp>
      <p:sp>
        <p:nvSpPr>
          <p:cNvPr id="43" name="TextBox 42"/>
          <p:cNvSpPr txBox="1"/>
          <p:nvPr/>
        </p:nvSpPr>
        <p:spPr>
          <a:xfrm rot="-5400000">
            <a:off x="7590279" y="3323079"/>
            <a:ext cx="2464088" cy="338554"/>
          </a:xfrm>
          <a:prstGeom prst="rect">
            <a:avLst/>
          </a:prstGeom>
          <a:noFill/>
        </p:spPr>
        <p:txBody>
          <a:bodyPr wrap="square" rtlCol="0">
            <a:spAutoFit/>
          </a:bodyPr>
          <a:lstStyle/>
          <a:p>
            <a:pPr fontAlgn="auto">
              <a:spcBef>
                <a:spcPts val="0"/>
              </a:spcBef>
              <a:spcAft>
                <a:spcPts val="0"/>
              </a:spcAft>
            </a:pPr>
            <a:r>
              <a:rPr lang="en-US" sz="1600" dirty="0" smtClean="0">
                <a:solidFill>
                  <a:prstClr val="black"/>
                </a:solidFill>
                <a:latin typeface="Calibri"/>
                <a:cs typeface="+mn-cs"/>
              </a:rPr>
              <a:t>Private Funding</a:t>
            </a:r>
            <a:endParaRPr lang="en-US" sz="1600" dirty="0">
              <a:solidFill>
                <a:prstClr val="black"/>
              </a:solidFill>
              <a:latin typeface="Calibri"/>
              <a:cs typeface="+mn-cs"/>
            </a:endParaRPr>
          </a:p>
        </p:txBody>
      </p:sp>
      <p:sp>
        <p:nvSpPr>
          <p:cNvPr id="47" name="Oval 46"/>
          <p:cNvSpPr/>
          <p:nvPr/>
        </p:nvSpPr>
        <p:spPr>
          <a:xfrm>
            <a:off x="3200400" y="4495800"/>
            <a:ext cx="10668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Mentors Network</a:t>
            </a:r>
            <a:endParaRPr lang="en-US" sz="1050" b="1" dirty="0">
              <a:solidFill>
                <a:prstClr val="black"/>
              </a:solidFill>
            </a:endParaRPr>
          </a:p>
        </p:txBody>
      </p:sp>
      <p:sp>
        <p:nvSpPr>
          <p:cNvPr id="49" name="Oval 48"/>
          <p:cNvSpPr/>
          <p:nvPr/>
        </p:nvSpPr>
        <p:spPr>
          <a:xfrm>
            <a:off x="762000" y="4419600"/>
            <a:ext cx="10668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Retention </a:t>
            </a:r>
          </a:p>
          <a:p>
            <a:pPr algn="ctr" fontAlgn="auto">
              <a:spcBef>
                <a:spcPts val="0"/>
              </a:spcBef>
              <a:spcAft>
                <a:spcPts val="0"/>
              </a:spcAft>
            </a:pPr>
            <a:r>
              <a:rPr lang="en-US" sz="1050" b="1" dirty="0" smtClean="0">
                <a:solidFill>
                  <a:prstClr val="black"/>
                </a:solidFill>
              </a:rPr>
              <a:t>Strategy </a:t>
            </a:r>
          </a:p>
          <a:p>
            <a:pPr algn="ctr" fontAlgn="auto">
              <a:spcBef>
                <a:spcPts val="0"/>
              </a:spcBef>
              <a:spcAft>
                <a:spcPts val="0"/>
              </a:spcAft>
            </a:pPr>
            <a:r>
              <a:rPr lang="en-US" sz="1050" b="1" dirty="0" smtClean="0">
                <a:solidFill>
                  <a:prstClr val="black"/>
                </a:solidFill>
              </a:rPr>
              <a:t>(Stage 2)</a:t>
            </a:r>
            <a:endParaRPr lang="en-US" sz="1050" b="1" dirty="0">
              <a:solidFill>
                <a:prstClr val="black"/>
              </a:solidFill>
            </a:endParaRPr>
          </a:p>
        </p:txBody>
      </p:sp>
      <p:sp>
        <p:nvSpPr>
          <p:cNvPr id="50" name="Oval 49"/>
          <p:cNvSpPr/>
          <p:nvPr/>
        </p:nvSpPr>
        <p:spPr>
          <a:xfrm>
            <a:off x="7467600" y="44196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Prof. Services Matching</a:t>
            </a:r>
            <a:endParaRPr lang="en-US" sz="1050" b="1" dirty="0">
              <a:solidFill>
                <a:prstClr val="black"/>
              </a:solidFill>
            </a:endParaRPr>
          </a:p>
        </p:txBody>
      </p:sp>
      <p:sp>
        <p:nvSpPr>
          <p:cNvPr id="52" name="Oval 51"/>
          <p:cNvSpPr/>
          <p:nvPr/>
        </p:nvSpPr>
        <p:spPr>
          <a:xfrm>
            <a:off x="6324600" y="44196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Tech, </a:t>
            </a:r>
          </a:p>
          <a:p>
            <a:pPr algn="ctr" fontAlgn="auto">
              <a:spcBef>
                <a:spcPts val="0"/>
              </a:spcBef>
              <a:spcAft>
                <a:spcPts val="0"/>
              </a:spcAft>
            </a:pPr>
            <a:r>
              <a:rPr lang="en-US" sz="1050" b="1" dirty="0" smtClean="0">
                <a:solidFill>
                  <a:prstClr val="black"/>
                </a:solidFill>
              </a:rPr>
              <a:t>Customer, </a:t>
            </a:r>
          </a:p>
          <a:p>
            <a:pPr algn="ctr" fontAlgn="auto">
              <a:spcBef>
                <a:spcPts val="0"/>
              </a:spcBef>
              <a:spcAft>
                <a:spcPts val="0"/>
              </a:spcAft>
            </a:pPr>
            <a:r>
              <a:rPr lang="en-US" sz="1050" b="1" dirty="0" smtClean="0">
                <a:solidFill>
                  <a:prstClr val="black"/>
                </a:solidFill>
              </a:rPr>
              <a:t>Mkt. Analysis</a:t>
            </a:r>
            <a:endParaRPr lang="en-US" sz="1050" b="1" dirty="0">
              <a:solidFill>
                <a:prstClr val="black"/>
              </a:solidFill>
            </a:endParaRPr>
          </a:p>
        </p:txBody>
      </p:sp>
      <p:sp>
        <p:nvSpPr>
          <p:cNvPr id="53" name="Oval 52"/>
          <p:cNvSpPr/>
          <p:nvPr/>
        </p:nvSpPr>
        <p:spPr>
          <a:xfrm>
            <a:off x="5562600" y="4267200"/>
            <a:ext cx="11430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Virtual </a:t>
            </a:r>
          </a:p>
          <a:p>
            <a:pPr algn="ctr" fontAlgn="auto">
              <a:spcBef>
                <a:spcPts val="0"/>
              </a:spcBef>
              <a:spcAft>
                <a:spcPts val="0"/>
              </a:spcAft>
            </a:pPr>
            <a:r>
              <a:rPr lang="en-US" sz="1050" b="1" dirty="0" smtClean="0">
                <a:solidFill>
                  <a:prstClr val="black"/>
                </a:solidFill>
              </a:rPr>
              <a:t>Incubators</a:t>
            </a:r>
            <a:endParaRPr lang="en-US" sz="1050" b="1" dirty="0">
              <a:solidFill>
                <a:prstClr val="black"/>
              </a:solidFill>
            </a:endParaRPr>
          </a:p>
        </p:txBody>
      </p:sp>
      <p:sp>
        <p:nvSpPr>
          <p:cNvPr id="54" name="Oval 53"/>
          <p:cNvSpPr/>
          <p:nvPr/>
        </p:nvSpPr>
        <p:spPr>
          <a:xfrm>
            <a:off x="7010400" y="44958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IP Factory</a:t>
            </a:r>
            <a:endParaRPr lang="en-US" sz="1050" b="1" dirty="0">
              <a:solidFill>
                <a:prstClr val="black"/>
              </a:solidFill>
            </a:endParaRPr>
          </a:p>
        </p:txBody>
      </p:sp>
      <p:sp>
        <p:nvSpPr>
          <p:cNvPr id="55" name="Oval 54"/>
          <p:cNvSpPr/>
          <p:nvPr/>
        </p:nvSpPr>
        <p:spPr>
          <a:xfrm>
            <a:off x="7239000" y="4724400"/>
            <a:ext cx="10668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B-Plan </a:t>
            </a:r>
          </a:p>
          <a:p>
            <a:pPr algn="ctr" fontAlgn="auto">
              <a:spcBef>
                <a:spcPts val="0"/>
              </a:spcBef>
              <a:spcAft>
                <a:spcPts val="0"/>
              </a:spcAft>
            </a:pPr>
            <a:r>
              <a:rPr lang="en-US" sz="1050" b="1" dirty="0" smtClean="0">
                <a:solidFill>
                  <a:prstClr val="black"/>
                </a:solidFill>
              </a:rPr>
              <a:t>Competitions</a:t>
            </a:r>
            <a:endParaRPr lang="en-US" sz="1050" b="1" dirty="0">
              <a:solidFill>
                <a:prstClr val="black"/>
              </a:solidFill>
            </a:endParaRPr>
          </a:p>
        </p:txBody>
      </p:sp>
      <p:sp>
        <p:nvSpPr>
          <p:cNvPr id="56" name="Oval 55"/>
          <p:cNvSpPr/>
          <p:nvPr/>
        </p:nvSpPr>
        <p:spPr>
          <a:xfrm>
            <a:off x="6858000" y="3962400"/>
            <a:ext cx="11430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Accelerators</a:t>
            </a:r>
            <a:endParaRPr lang="en-US" sz="1050" b="1" dirty="0">
              <a:solidFill>
                <a:prstClr val="black"/>
              </a:solidFill>
            </a:endParaRPr>
          </a:p>
        </p:txBody>
      </p:sp>
      <p:sp>
        <p:nvSpPr>
          <p:cNvPr id="28" name="Oval 27"/>
          <p:cNvSpPr/>
          <p:nvPr/>
        </p:nvSpPr>
        <p:spPr>
          <a:xfrm>
            <a:off x="4267200" y="3581400"/>
            <a:ext cx="10668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Proof of </a:t>
            </a:r>
          </a:p>
          <a:p>
            <a:pPr algn="ctr" fontAlgn="auto">
              <a:spcBef>
                <a:spcPts val="0"/>
              </a:spcBef>
              <a:spcAft>
                <a:spcPts val="0"/>
              </a:spcAft>
            </a:pPr>
            <a:r>
              <a:rPr lang="en-US" sz="1050" b="1" dirty="0" smtClean="0">
                <a:solidFill>
                  <a:prstClr val="black"/>
                </a:solidFill>
              </a:rPr>
              <a:t>Concept Ctr.</a:t>
            </a:r>
            <a:endParaRPr lang="en-US" sz="1050" b="1" dirty="0">
              <a:solidFill>
                <a:prstClr val="black"/>
              </a:solidFill>
            </a:endParaRPr>
          </a:p>
        </p:txBody>
      </p:sp>
      <p:sp>
        <p:nvSpPr>
          <p:cNvPr id="29" name="Oval 28"/>
          <p:cNvSpPr/>
          <p:nvPr/>
        </p:nvSpPr>
        <p:spPr>
          <a:xfrm>
            <a:off x="3505200" y="3581400"/>
            <a:ext cx="10668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University/</a:t>
            </a:r>
          </a:p>
          <a:p>
            <a:pPr algn="ctr" fontAlgn="auto">
              <a:spcBef>
                <a:spcPts val="0"/>
              </a:spcBef>
              <a:spcAft>
                <a:spcPts val="0"/>
              </a:spcAft>
            </a:pPr>
            <a:r>
              <a:rPr lang="en-US" sz="1050" b="1" dirty="0" smtClean="0">
                <a:solidFill>
                  <a:prstClr val="black"/>
                </a:solidFill>
              </a:rPr>
              <a:t>Industry </a:t>
            </a:r>
          </a:p>
          <a:p>
            <a:pPr algn="ctr" fontAlgn="auto">
              <a:spcBef>
                <a:spcPts val="0"/>
              </a:spcBef>
              <a:spcAft>
                <a:spcPts val="0"/>
              </a:spcAft>
            </a:pPr>
            <a:r>
              <a:rPr lang="en-US" sz="1050" b="1" dirty="0" smtClean="0">
                <a:solidFill>
                  <a:prstClr val="black"/>
                </a:solidFill>
              </a:rPr>
              <a:t>Collaboration</a:t>
            </a:r>
            <a:endParaRPr lang="en-US" sz="1050" b="1" dirty="0">
              <a:solidFill>
                <a:prstClr val="black"/>
              </a:solidFill>
            </a:endParaRPr>
          </a:p>
        </p:txBody>
      </p:sp>
      <p:sp>
        <p:nvSpPr>
          <p:cNvPr id="30" name="Oval 29"/>
          <p:cNvSpPr/>
          <p:nvPr/>
        </p:nvSpPr>
        <p:spPr>
          <a:xfrm>
            <a:off x="2209800" y="3429000"/>
            <a:ext cx="11430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Serial </a:t>
            </a:r>
          </a:p>
          <a:p>
            <a:pPr algn="ctr" fontAlgn="auto">
              <a:spcBef>
                <a:spcPts val="0"/>
              </a:spcBef>
              <a:spcAft>
                <a:spcPts val="0"/>
              </a:spcAft>
            </a:pPr>
            <a:r>
              <a:rPr lang="en-US" sz="1050" b="1" dirty="0" smtClean="0">
                <a:solidFill>
                  <a:prstClr val="black"/>
                </a:solidFill>
              </a:rPr>
              <a:t>Entrepreneur </a:t>
            </a:r>
          </a:p>
          <a:p>
            <a:pPr algn="ctr" fontAlgn="auto">
              <a:spcBef>
                <a:spcPts val="0"/>
              </a:spcBef>
              <a:spcAft>
                <a:spcPts val="0"/>
              </a:spcAft>
            </a:pPr>
            <a:r>
              <a:rPr lang="en-US" sz="1050" b="1" dirty="0" smtClean="0">
                <a:solidFill>
                  <a:prstClr val="black"/>
                </a:solidFill>
              </a:rPr>
              <a:t>Fellows</a:t>
            </a:r>
            <a:endParaRPr lang="en-US" sz="1050" b="1" dirty="0">
              <a:solidFill>
                <a:prstClr val="black"/>
              </a:solidFill>
            </a:endParaRPr>
          </a:p>
        </p:txBody>
      </p:sp>
      <p:sp>
        <p:nvSpPr>
          <p:cNvPr id="32" name="Oval 31"/>
          <p:cNvSpPr/>
          <p:nvPr/>
        </p:nvSpPr>
        <p:spPr>
          <a:xfrm>
            <a:off x="3124200" y="3200400"/>
            <a:ext cx="11430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Sponsored </a:t>
            </a:r>
          </a:p>
          <a:p>
            <a:pPr algn="ctr" fontAlgn="auto">
              <a:spcBef>
                <a:spcPts val="0"/>
              </a:spcBef>
              <a:spcAft>
                <a:spcPts val="0"/>
              </a:spcAft>
            </a:pPr>
            <a:r>
              <a:rPr lang="en-US" sz="1050" b="1" dirty="0" smtClean="0">
                <a:solidFill>
                  <a:prstClr val="black"/>
                </a:solidFill>
              </a:rPr>
              <a:t>Research Programs</a:t>
            </a:r>
            <a:endParaRPr lang="en-US" sz="1050" b="1" dirty="0">
              <a:solidFill>
                <a:prstClr val="black"/>
              </a:solidFill>
            </a:endParaRPr>
          </a:p>
        </p:txBody>
      </p:sp>
      <p:sp>
        <p:nvSpPr>
          <p:cNvPr id="33" name="Oval 32"/>
          <p:cNvSpPr/>
          <p:nvPr/>
        </p:nvSpPr>
        <p:spPr>
          <a:xfrm>
            <a:off x="5867400" y="3200400"/>
            <a:ext cx="1143000" cy="7620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Building </a:t>
            </a:r>
          </a:p>
          <a:p>
            <a:pPr algn="ctr" fontAlgn="auto">
              <a:spcBef>
                <a:spcPts val="0"/>
              </a:spcBef>
              <a:spcAft>
                <a:spcPts val="0"/>
              </a:spcAft>
            </a:pPr>
            <a:r>
              <a:rPr lang="en-US" sz="1050" b="1" dirty="0" smtClean="0">
                <a:solidFill>
                  <a:prstClr val="black"/>
                </a:solidFill>
              </a:rPr>
              <a:t>Incubators</a:t>
            </a:r>
            <a:endParaRPr lang="en-US" sz="1050" b="1" dirty="0">
              <a:solidFill>
                <a:prstClr val="black"/>
              </a:solidFill>
            </a:endParaRPr>
          </a:p>
        </p:txBody>
      </p:sp>
      <p:sp>
        <p:nvSpPr>
          <p:cNvPr id="34" name="Oval 33"/>
          <p:cNvSpPr/>
          <p:nvPr/>
        </p:nvSpPr>
        <p:spPr>
          <a:xfrm>
            <a:off x="5105400" y="35052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Student Teams </a:t>
            </a:r>
          </a:p>
          <a:p>
            <a:pPr algn="ctr" fontAlgn="auto">
              <a:spcBef>
                <a:spcPts val="0"/>
              </a:spcBef>
              <a:spcAft>
                <a:spcPts val="0"/>
              </a:spcAft>
            </a:pPr>
            <a:r>
              <a:rPr lang="en-US" sz="1050" b="1" dirty="0" smtClean="0">
                <a:solidFill>
                  <a:prstClr val="black"/>
                </a:solidFill>
              </a:rPr>
              <a:t>&amp; Interns</a:t>
            </a:r>
            <a:endParaRPr lang="en-US" sz="1050" b="1" dirty="0">
              <a:solidFill>
                <a:prstClr val="black"/>
              </a:solidFill>
            </a:endParaRPr>
          </a:p>
        </p:txBody>
      </p:sp>
      <p:sp>
        <p:nvSpPr>
          <p:cNvPr id="35" name="Oval 34"/>
          <p:cNvSpPr/>
          <p:nvPr/>
        </p:nvSpPr>
        <p:spPr>
          <a:xfrm>
            <a:off x="4572000" y="3048000"/>
            <a:ext cx="10668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Young Talent, </a:t>
            </a:r>
          </a:p>
          <a:p>
            <a:pPr algn="ctr" fontAlgn="auto">
              <a:spcBef>
                <a:spcPts val="0"/>
              </a:spcBef>
              <a:spcAft>
                <a:spcPts val="0"/>
              </a:spcAft>
            </a:pPr>
            <a:r>
              <a:rPr lang="en-US" sz="1050" b="1" dirty="0" smtClean="0">
                <a:solidFill>
                  <a:prstClr val="black"/>
                </a:solidFill>
              </a:rPr>
              <a:t>Training, </a:t>
            </a:r>
          </a:p>
          <a:p>
            <a:pPr algn="ctr" fontAlgn="auto">
              <a:spcBef>
                <a:spcPts val="0"/>
              </a:spcBef>
              <a:spcAft>
                <a:spcPts val="0"/>
              </a:spcAft>
            </a:pPr>
            <a:r>
              <a:rPr lang="en-US" sz="1050" b="1" dirty="0" smtClean="0">
                <a:solidFill>
                  <a:prstClr val="black"/>
                </a:solidFill>
              </a:rPr>
              <a:t>Matching</a:t>
            </a:r>
            <a:endParaRPr lang="en-US" sz="1050" b="1" dirty="0">
              <a:solidFill>
                <a:prstClr val="black"/>
              </a:solidFill>
            </a:endParaRPr>
          </a:p>
        </p:txBody>
      </p:sp>
      <p:sp>
        <p:nvSpPr>
          <p:cNvPr id="44" name="Oval 43"/>
          <p:cNvSpPr/>
          <p:nvPr/>
        </p:nvSpPr>
        <p:spPr>
          <a:xfrm>
            <a:off x="5791200" y="2895600"/>
            <a:ext cx="11430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auto">
              <a:spcBef>
                <a:spcPts val="0"/>
              </a:spcBef>
              <a:spcAft>
                <a:spcPts val="0"/>
              </a:spcAft>
            </a:pPr>
            <a:r>
              <a:rPr lang="en-US" sz="1050" b="1" dirty="0" smtClean="0">
                <a:solidFill>
                  <a:prstClr val="black"/>
                </a:solidFill>
              </a:rPr>
              <a:t>Entrepreneurs </a:t>
            </a:r>
          </a:p>
          <a:p>
            <a:pPr algn="ctr" fontAlgn="auto">
              <a:spcBef>
                <a:spcPts val="0"/>
              </a:spcBef>
              <a:spcAft>
                <a:spcPts val="0"/>
              </a:spcAft>
            </a:pPr>
            <a:r>
              <a:rPr lang="en-US" sz="1050" b="1" dirty="0" smtClean="0">
                <a:solidFill>
                  <a:prstClr val="black"/>
                </a:solidFill>
              </a:rPr>
              <a:t>in Residence</a:t>
            </a:r>
            <a:endParaRPr lang="en-US" sz="1050" b="1" dirty="0">
              <a:solidFill>
                <a:prstClr val="black"/>
              </a:solidFill>
            </a:endParaRPr>
          </a:p>
        </p:txBody>
      </p:sp>
      <p:sp>
        <p:nvSpPr>
          <p:cNvPr id="45" name="Oval 44"/>
          <p:cNvSpPr/>
          <p:nvPr/>
        </p:nvSpPr>
        <p:spPr>
          <a:xfrm>
            <a:off x="7391400" y="2667000"/>
            <a:ext cx="1066800" cy="762000"/>
          </a:xfrm>
          <a:prstGeom prst="ellipse">
            <a:avLst/>
          </a:prstGeom>
          <a:solidFill>
            <a:schemeClr val="accent6">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Rent-A-CxO</a:t>
            </a:r>
            <a:endParaRPr lang="en-US" sz="1050" b="1" dirty="0">
              <a:solidFill>
                <a:prstClr val="black"/>
              </a:solidFill>
            </a:endParaRPr>
          </a:p>
        </p:txBody>
      </p:sp>
      <p:sp>
        <p:nvSpPr>
          <p:cNvPr id="46" name="Oval 45"/>
          <p:cNvSpPr/>
          <p:nvPr/>
        </p:nvSpPr>
        <p:spPr>
          <a:xfrm>
            <a:off x="7467600" y="1600200"/>
            <a:ext cx="12192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Networking Programs</a:t>
            </a:r>
            <a:endParaRPr lang="en-US" sz="1050" b="1" dirty="0">
              <a:solidFill>
                <a:prstClr val="black"/>
              </a:solidFill>
            </a:endParaRPr>
          </a:p>
        </p:txBody>
      </p:sp>
      <p:sp>
        <p:nvSpPr>
          <p:cNvPr id="48" name="Oval 47"/>
          <p:cNvSpPr/>
          <p:nvPr/>
        </p:nvSpPr>
        <p:spPr>
          <a:xfrm>
            <a:off x="3048000" y="1600200"/>
            <a:ext cx="1066800" cy="762000"/>
          </a:xfrm>
          <a:prstGeom prst="ellipse">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Place Making</a:t>
            </a:r>
            <a:endParaRPr lang="en-US" sz="1050" b="1" dirty="0">
              <a:solidFill>
                <a:prstClr val="black"/>
              </a:solidFill>
            </a:endParaRPr>
          </a:p>
        </p:txBody>
      </p:sp>
      <p:sp>
        <p:nvSpPr>
          <p:cNvPr id="51" name="Oval 50"/>
          <p:cNvSpPr/>
          <p:nvPr/>
        </p:nvSpPr>
        <p:spPr>
          <a:xfrm>
            <a:off x="228600" y="6096000"/>
            <a:ext cx="9906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Funding</a:t>
            </a:r>
            <a:endParaRPr lang="en-US" sz="1050" b="1" dirty="0">
              <a:solidFill>
                <a:prstClr val="black"/>
              </a:solidFill>
            </a:endParaRPr>
          </a:p>
        </p:txBody>
      </p:sp>
      <p:sp>
        <p:nvSpPr>
          <p:cNvPr id="57" name="Oval 56"/>
          <p:cNvSpPr/>
          <p:nvPr/>
        </p:nvSpPr>
        <p:spPr>
          <a:xfrm>
            <a:off x="1828800" y="5867400"/>
            <a:ext cx="990600" cy="762000"/>
          </a:xfrm>
          <a:prstGeom prst="ellipse">
            <a:avLst/>
          </a:prstGeom>
          <a:solidFill>
            <a:schemeClr val="tx2">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050" b="1" dirty="0" smtClean="0">
                <a:solidFill>
                  <a:prstClr val="black"/>
                </a:solidFill>
              </a:rPr>
              <a:t>Branding</a:t>
            </a:r>
            <a:endParaRPr lang="en-US" sz="1050" b="1" dirty="0">
              <a:solidFill>
                <a:prstClr val="black"/>
              </a:solidFill>
            </a:endParaRPr>
          </a:p>
        </p:txBody>
      </p:sp>
    </p:spTree>
    <p:extLst>
      <p:ext uri="{BB962C8B-B14F-4D97-AF65-F5344CB8AC3E}">
        <p14:creationId xmlns:p14="http://schemas.microsoft.com/office/powerpoint/2010/main" val="20777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4"/>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8"/>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4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37"/>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32"/>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55"/>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33"/>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39"/>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42"/>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36"/>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500"/>
                                  </p:stCondLst>
                                  <p:childTnLst>
                                    <p:set>
                                      <p:cBhvr>
                                        <p:cTn id="66" dur="1" fill="hold">
                                          <p:stCondLst>
                                            <p:cond delay="0"/>
                                          </p:stCondLst>
                                        </p:cTn>
                                        <p:tgtEl>
                                          <p:spTgt spid="53"/>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500"/>
                                  </p:stCondLst>
                                  <p:childTnLst>
                                    <p:set>
                                      <p:cBhvr>
                                        <p:cTn id="69" dur="1" fill="hold">
                                          <p:stCondLst>
                                            <p:cond delay="0"/>
                                          </p:stCondLst>
                                        </p:cTn>
                                        <p:tgtEl>
                                          <p:spTgt spid="52"/>
                                        </p:tgtEl>
                                        <p:attrNameLst>
                                          <p:attrName>style.visibility</p:attrName>
                                        </p:attrNameLst>
                                      </p:cBhvr>
                                      <p:to>
                                        <p:strVal val="visible"/>
                                      </p:to>
                                    </p:set>
                                  </p:childTnLst>
                                </p:cTn>
                              </p:par>
                            </p:childTnLst>
                          </p:cTn>
                        </p:par>
                        <p:par>
                          <p:cTn id="70" fill="hold">
                            <p:stCondLst>
                              <p:cond delay="11000"/>
                            </p:stCondLst>
                            <p:childTnLst>
                              <p:par>
                                <p:cTn id="71" presetID="1" presetClass="entr" presetSubtype="0" fill="hold" grpId="0" nodeType="afterEffect">
                                  <p:stCondLst>
                                    <p:cond delay="500"/>
                                  </p:stCondLst>
                                  <p:childTnLst>
                                    <p:set>
                                      <p:cBhvr>
                                        <p:cTn id="72" dur="1" fill="hold">
                                          <p:stCondLst>
                                            <p:cond delay="0"/>
                                          </p:stCondLst>
                                        </p:cTn>
                                        <p:tgtEl>
                                          <p:spTgt spid="34"/>
                                        </p:tgtEl>
                                        <p:attrNameLst>
                                          <p:attrName>style.visibility</p:attrName>
                                        </p:attrNameLst>
                                      </p:cBhvr>
                                      <p:to>
                                        <p:strVal val="visible"/>
                                      </p:to>
                                    </p:set>
                                  </p:childTnLst>
                                </p:cTn>
                              </p:par>
                            </p:childTnLst>
                          </p:cTn>
                        </p:par>
                        <p:par>
                          <p:cTn id="73" fill="hold">
                            <p:stCondLst>
                              <p:cond delay="11500"/>
                            </p:stCondLst>
                            <p:childTnLst>
                              <p:par>
                                <p:cTn id="74" presetID="1" presetClass="entr" presetSubtype="0" fill="hold" grpId="0" nodeType="afterEffect">
                                  <p:stCondLst>
                                    <p:cond delay="500"/>
                                  </p:stCondLst>
                                  <p:childTnLst>
                                    <p:set>
                                      <p:cBhvr>
                                        <p:cTn id="75" dur="1" fill="hold">
                                          <p:stCondLst>
                                            <p:cond delay="0"/>
                                          </p:stCondLst>
                                        </p:cTn>
                                        <p:tgtEl>
                                          <p:spTgt spid="54"/>
                                        </p:tgtEl>
                                        <p:attrNameLst>
                                          <p:attrName>style.visibility</p:attrName>
                                        </p:attrNameLst>
                                      </p:cBhvr>
                                      <p:to>
                                        <p:strVal val="visible"/>
                                      </p:to>
                                    </p:set>
                                  </p:childTnLst>
                                </p:cTn>
                              </p:par>
                            </p:childTnLst>
                          </p:cTn>
                        </p:par>
                        <p:par>
                          <p:cTn id="76" fill="hold">
                            <p:stCondLst>
                              <p:cond delay="12000"/>
                            </p:stCondLst>
                            <p:childTnLst>
                              <p:par>
                                <p:cTn id="77" presetID="1" presetClass="entr" presetSubtype="0" fill="hold" grpId="0" nodeType="afterEffect">
                                  <p:stCondLst>
                                    <p:cond delay="500"/>
                                  </p:stCondLst>
                                  <p:childTnLst>
                                    <p:set>
                                      <p:cBhvr>
                                        <p:cTn id="78" dur="1" fill="hold">
                                          <p:stCondLst>
                                            <p:cond delay="0"/>
                                          </p:stCondLst>
                                        </p:cTn>
                                        <p:tgtEl>
                                          <p:spTgt spid="45"/>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50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13000"/>
                            </p:stCondLst>
                            <p:childTnLst>
                              <p:par>
                                <p:cTn id="83" presetID="1" presetClass="entr" presetSubtype="0" fill="hold" grpId="0" nodeType="afterEffect">
                                  <p:stCondLst>
                                    <p:cond delay="500"/>
                                  </p:stCondLst>
                                  <p:childTnLst>
                                    <p:set>
                                      <p:cBhvr>
                                        <p:cTn id="84" dur="1" fill="hold">
                                          <p:stCondLst>
                                            <p:cond delay="0"/>
                                          </p:stCondLst>
                                        </p:cTn>
                                        <p:tgtEl>
                                          <p:spTgt spid="50"/>
                                        </p:tgtEl>
                                        <p:attrNameLst>
                                          <p:attrName>style.visibility</p:attrName>
                                        </p:attrNameLst>
                                      </p:cBhvr>
                                      <p:to>
                                        <p:strVal val="visible"/>
                                      </p:to>
                                    </p:set>
                                  </p:childTnLst>
                                </p:cTn>
                              </p:par>
                            </p:childTnLst>
                          </p:cTn>
                        </p:par>
                        <p:par>
                          <p:cTn id="85" fill="hold">
                            <p:stCondLst>
                              <p:cond delay="13500"/>
                            </p:stCondLst>
                            <p:childTnLst>
                              <p:par>
                                <p:cTn id="86" presetID="1" presetClass="entr" presetSubtype="0" fill="hold" grpId="0" nodeType="afterEffect">
                                  <p:stCondLst>
                                    <p:cond delay="500"/>
                                  </p:stCondLst>
                                  <p:childTnLst>
                                    <p:set>
                                      <p:cBhvr>
                                        <p:cTn id="8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7" grpId="0" animBg="1"/>
      <p:bldP spid="49" grpId="0" animBg="1"/>
      <p:bldP spid="50" grpId="0" animBg="1"/>
      <p:bldP spid="52" grpId="0" animBg="1"/>
      <p:bldP spid="53" grpId="0" animBg="1"/>
      <p:bldP spid="54" grpId="0" animBg="1"/>
      <p:bldP spid="55" grpId="0" animBg="1"/>
      <p:bldP spid="56" grpId="0" animBg="1"/>
      <p:bldP spid="28" grpId="0" animBg="1"/>
      <p:bldP spid="29" grpId="0" animBg="1"/>
      <p:bldP spid="30" grpId="0" animBg="1"/>
      <p:bldP spid="32" grpId="0" animBg="1"/>
      <p:bldP spid="33" grpId="0" animBg="1"/>
      <p:bldP spid="34" grpId="0" animBg="1"/>
      <p:bldP spid="35" grpId="0" animBg="1"/>
      <p:bldP spid="44" grpId="0" animBg="1"/>
      <p:bldP spid="45" grpId="0" animBg="1"/>
      <p:bldP spid="46" grpId="0" animBg="1"/>
      <p:bldP spid="48" grpId="0" animBg="1"/>
      <p:bldP spid="51" grpId="0" animBg="1"/>
      <p:bldP spid="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356350"/>
            <a:ext cx="2133600" cy="365125"/>
          </a:xfrm>
        </p:spPr>
        <p:txBody>
          <a:bodyPr/>
          <a:lstStyle/>
          <a:p>
            <a:fld id="{2F07309E-FC59-47FD-AE1F-E25D4C58BA7D}" type="slidenum">
              <a:rPr lang="en-US" smtClean="0">
                <a:solidFill>
                  <a:prstClr val="black">
                    <a:tint val="75000"/>
                  </a:prstClr>
                </a:solidFill>
              </a:rPr>
              <a:pPr/>
              <a:t>48</a:t>
            </a:fld>
            <a:endParaRPr lang="en-US" dirty="0">
              <a:solidFill>
                <a:prstClr val="black">
                  <a:tint val="75000"/>
                </a:prstClr>
              </a:solidFill>
            </a:endParaRPr>
          </a:p>
        </p:txBody>
      </p:sp>
      <p:grpSp>
        <p:nvGrpSpPr>
          <p:cNvPr id="3" name="Group 9"/>
          <p:cNvGrpSpPr/>
          <p:nvPr/>
        </p:nvGrpSpPr>
        <p:grpSpPr>
          <a:xfrm>
            <a:off x="501713" y="606136"/>
            <a:ext cx="8001000" cy="5642264"/>
            <a:chOff x="533400" y="72736"/>
            <a:chExt cx="8001000" cy="5642264"/>
          </a:xfrm>
        </p:grpSpPr>
        <p:pic>
          <p:nvPicPr>
            <p:cNvPr id="97282" name="Picture 2"/>
            <p:cNvPicPr>
              <a:picLocks noChangeAspect="1" noChangeArrowheads="1"/>
            </p:cNvPicPr>
            <p:nvPr/>
          </p:nvPicPr>
          <p:blipFill>
            <a:blip r:embed="rId2" cstate="screen"/>
            <a:srcRect/>
            <a:stretch>
              <a:fillRect/>
            </a:stretch>
          </p:blipFill>
          <p:spPr bwMode="auto">
            <a:xfrm>
              <a:off x="533400" y="72736"/>
              <a:ext cx="8001000" cy="5638800"/>
            </a:xfrm>
            <a:prstGeom prst="rect">
              <a:avLst/>
            </a:prstGeom>
            <a:solidFill>
              <a:schemeClr val="accent5">
                <a:lumMod val="40000"/>
                <a:lumOff val="60000"/>
              </a:schemeClr>
            </a:solidFill>
            <a:ln w="9525">
              <a:noFill/>
              <a:miter lim="800000"/>
              <a:headEnd/>
              <a:tailEnd/>
            </a:ln>
          </p:spPr>
        </p:pic>
        <p:sp>
          <p:nvSpPr>
            <p:cNvPr id="4" name="Oval 3"/>
            <p:cNvSpPr/>
            <p:nvPr/>
          </p:nvSpPr>
          <p:spPr>
            <a:xfrm>
              <a:off x="1784287" y="533400"/>
              <a:ext cx="4738545" cy="2514600"/>
            </a:xfrm>
            <a:prstGeom prst="ellipse">
              <a:avLst/>
            </a:prstGeom>
            <a:solidFill>
              <a:schemeClr val="accent3">
                <a:lumMod val="75000"/>
                <a:alpha val="4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smtClean="0">
                  <a:solidFill>
                    <a:prstClr val="white"/>
                  </a:solidFill>
                </a:rPr>
                <a:t>Greater Hartford</a:t>
              </a:r>
              <a:endParaRPr lang="en-US" sz="2000" b="1" dirty="0">
                <a:solidFill>
                  <a:prstClr val="white"/>
                </a:solidFill>
              </a:endParaRPr>
            </a:p>
          </p:txBody>
        </p:sp>
        <p:sp>
          <p:nvSpPr>
            <p:cNvPr id="5" name="Oval 4"/>
            <p:cNvSpPr/>
            <p:nvPr/>
          </p:nvSpPr>
          <p:spPr>
            <a:xfrm rot="21020981">
              <a:off x="5822727" y="553275"/>
              <a:ext cx="2358401" cy="3502936"/>
            </a:xfrm>
            <a:prstGeom prst="ellipse">
              <a:avLst/>
            </a:prstGeom>
            <a:solidFill>
              <a:schemeClr val="accent2">
                <a:lumMod val="60000"/>
                <a:lumOff val="40000"/>
                <a:alpha val="4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smtClean="0">
                  <a:solidFill>
                    <a:prstClr val="white"/>
                  </a:solidFill>
                </a:rPr>
                <a:t>Storrs/</a:t>
              </a:r>
            </a:p>
            <a:p>
              <a:pPr algn="ctr" fontAlgn="auto">
                <a:spcBef>
                  <a:spcPts val="0"/>
                </a:spcBef>
                <a:spcAft>
                  <a:spcPts val="0"/>
                </a:spcAft>
              </a:pPr>
              <a:r>
                <a:rPr lang="en-US" sz="2000" b="1" dirty="0" smtClean="0">
                  <a:solidFill>
                    <a:prstClr val="white"/>
                  </a:solidFill>
                </a:rPr>
                <a:t>New London</a:t>
              </a:r>
              <a:endParaRPr lang="en-US" sz="2000" b="1" dirty="0">
                <a:solidFill>
                  <a:prstClr val="white"/>
                </a:solidFill>
              </a:endParaRPr>
            </a:p>
          </p:txBody>
        </p:sp>
        <p:sp>
          <p:nvSpPr>
            <p:cNvPr id="6" name="Oval 5"/>
            <p:cNvSpPr/>
            <p:nvPr/>
          </p:nvSpPr>
          <p:spPr>
            <a:xfrm rot="21078048">
              <a:off x="2547967" y="2826364"/>
              <a:ext cx="3993501" cy="1752600"/>
            </a:xfrm>
            <a:prstGeom prst="ellipse">
              <a:avLst/>
            </a:prstGeom>
            <a:solidFill>
              <a:schemeClr val="tx2">
                <a:lumMod val="75000"/>
                <a:alpha val="4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smtClean="0">
                  <a:solidFill>
                    <a:prstClr val="white"/>
                  </a:solidFill>
                </a:rPr>
                <a:t>Greater New Haven</a:t>
              </a:r>
              <a:endParaRPr lang="en-US" sz="2000" b="1" dirty="0">
                <a:solidFill>
                  <a:prstClr val="white"/>
                </a:solidFill>
              </a:endParaRPr>
            </a:p>
          </p:txBody>
        </p:sp>
        <p:sp>
          <p:nvSpPr>
            <p:cNvPr id="7" name="Oval 6"/>
            <p:cNvSpPr/>
            <p:nvPr/>
          </p:nvSpPr>
          <p:spPr>
            <a:xfrm>
              <a:off x="838200" y="1828800"/>
              <a:ext cx="2362200" cy="3886200"/>
            </a:xfrm>
            <a:prstGeom prst="ellipse">
              <a:avLst/>
            </a:prstGeom>
            <a:solidFill>
              <a:schemeClr val="accent6">
                <a:lumMod val="75000"/>
                <a:alpha val="40000"/>
              </a:schemeClr>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b="1" dirty="0" smtClean="0">
                  <a:solidFill>
                    <a:prstClr val="white"/>
                  </a:solidFill>
                </a:rPr>
                <a:t>Fairfield County</a:t>
              </a:r>
              <a:endParaRPr lang="en-US" sz="2000" b="1" dirty="0">
                <a:solidFill>
                  <a:prstClr val="white"/>
                </a:solidFill>
              </a:endParaRPr>
            </a:p>
          </p:txBody>
        </p:sp>
      </p:grpSp>
      <p:sp>
        <p:nvSpPr>
          <p:cNvPr id="8" name="Block Arc 7"/>
          <p:cNvSpPr/>
          <p:nvPr/>
        </p:nvSpPr>
        <p:spPr>
          <a:xfrm>
            <a:off x="723900" y="309903"/>
            <a:ext cx="7467600" cy="2819400"/>
          </a:xfrm>
          <a:prstGeom prst="blockArc">
            <a:avLst>
              <a:gd name="adj1" fmla="val 10639634"/>
              <a:gd name="adj2" fmla="val 10339"/>
              <a:gd name="adj3" fmla="val 988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3657600" y="240268"/>
            <a:ext cx="2514600" cy="369332"/>
          </a:xfrm>
          <a:prstGeom prst="rect">
            <a:avLst/>
          </a:prstGeom>
          <a:noFill/>
        </p:spPr>
        <p:txBody>
          <a:bodyPr wrap="square" rtlCol="0">
            <a:spAutoFit/>
          </a:bodyPr>
          <a:lstStyle/>
          <a:p>
            <a:r>
              <a:rPr lang="en-US" b="1" dirty="0" smtClean="0">
                <a:solidFill>
                  <a:schemeClr val="bg1"/>
                </a:solidFill>
              </a:rPr>
              <a:t>System Manage</a:t>
            </a:r>
            <a:r>
              <a:rPr lang="en-US" dirty="0" smtClean="0">
                <a:solidFill>
                  <a:schemeClr val="bg1"/>
                </a:solidFill>
              </a:rPr>
              <a:t>r</a:t>
            </a:r>
            <a:endParaRPr lang="en-US" dirty="0">
              <a:solidFill>
                <a:schemeClr val="bg1"/>
              </a:solidFill>
            </a:endParaRPr>
          </a:p>
        </p:txBody>
      </p:sp>
      <p:sp>
        <p:nvSpPr>
          <p:cNvPr id="11" name="5-Point Star 10"/>
          <p:cNvSpPr/>
          <p:nvPr/>
        </p:nvSpPr>
        <p:spPr>
          <a:xfrm>
            <a:off x="4718930" y="1682834"/>
            <a:ext cx="190500" cy="22349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295400" y="5257800"/>
            <a:ext cx="190500" cy="22349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733800" y="4161065"/>
            <a:ext cx="190500" cy="22349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6395896" y="1496106"/>
            <a:ext cx="190500" cy="22349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898525"/>
            <a:ext cx="8728075" cy="5981700"/>
          </a:xfrm>
        </p:spPr>
      </p:pic>
      <p:sp>
        <p:nvSpPr>
          <p:cNvPr id="2" name="Title 1"/>
          <p:cNvSpPr>
            <a:spLocks noGrp="1"/>
          </p:cNvSpPr>
          <p:nvPr>
            <p:ph type="title"/>
          </p:nvPr>
        </p:nvSpPr>
        <p:spPr>
          <a:xfrm>
            <a:off x="381000" y="152400"/>
            <a:ext cx="8229600" cy="762000"/>
          </a:xfrm>
        </p:spPr>
        <p:txBody>
          <a:bodyPr>
            <a:normAutofit fontScale="90000"/>
          </a:bodyPr>
          <a:lstStyle/>
          <a:p>
            <a:pPr fontAlgn="auto">
              <a:spcAft>
                <a:spcPts val="0"/>
              </a:spcAft>
              <a:defRPr/>
            </a:pPr>
            <a:r>
              <a:rPr lang="en-US" dirty="0" smtClean="0"/>
              <a:t/>
            </a:r>
            <a:br>
              <a:rPr lang="en-US" dirty="0" smtClean="0"/>
            </a:br>
            <a:r>
              <a:rPr lang="en-US" sz="4900" i="1" dirty="0"/>
              <a:t>A state innovation model blueprint</a:t>
            </a:r>
            <a:br>
              <a:rPr lang="en-US" sz="4900" i="1" dirty="0"/>
            </a:br>
            <a:endParaRPr lang="en-US" sz="4900" i="1" dirty="0"/>
          </a:p>
        </p:txBody>
      </p:sp>
    </p:spTree>
    <p:extLst>
      <p:ext uri="{BB962C8B-B14F-4D97-AF65-F5344CB8AC3E}">
        <p14:creationId xmlns:p14="http://schemas.microsoft.com/office/powerpoint/2010/main" val="31807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Fundamental Laws</a:t>
            </a:r>
            <a:endParaRPr lang="en-US" i="1" dirty="0"/>
          </a:p>
        </p:txBody>
      </p:sp>
      <p:sp>
        <p:nvSpPr>
          <p:cNvPr id="3" name="Content Placeholder 2"/>
          <p:cNvSpPr>
            <a:spLocks noGrp="1"/>
          </p:cNvSpPr>
          <p:nvPr>
            <p:ph idx="1"/>
          </p:nvPr>
        </p:nvSpPr>
        <p:spPr>
          <a:xfrm>
            <a:off x="381000" y="1371600"/>
            <a:ext cx="8534400" cy="4525963"/>
          </a:xfrm>
        </p:spPr>
        <p:txBody>
          <a:bodyPr/>
          <a:lstStyle/>
          <a:p>
            <a:r>
              <a:rPr lang="en-US" dirty="0" smtClean="0"/>
              <a:t>Moore’s Law – computer speed increases T </a:t>
            </a:r>
            <a:r>
              <a:rPr lang="en-US" baseline="30000" dirty="0" smtClean="0"/>
              <a:t>n</a:t>
            </a:r>
          </a:p>
          <a:p>
            <a:endParaRPr lang="en-US" baseline="30000" dirty="0" smtClean="0"/>
          </a:p>
          <a:p>
            <a:r>
              <a:rPr lang="en-US" dirty="0" smtClean="0"/>
              <a:t>Metcalf’s Law – network value increase  N </a:t>
            </a:r>
            <a:r>
              <a:rPr lang="en-US" baseline="30000" dirty="0" smtClean="0"/>
              <a:t>x</a:t>
            </a:r>
          </a:p>
          <a:p>
            <a:pPr marL="0" indent="0">
              <a:buNone/>
            </a:pPr>
            <a:endParaRPr lang="en-US" baseline="30000" dirty="0"/>
          </a:p>
          <a:p>
            <a:r>
              <a:rPr lang="en-US" dirty="0" smtClean="0"/>
              <a:t>Reed’s </a:t>
            </a:r>
            <a:r>
              <a:rPr lang="en-US" dirty="0"/>
              <a:t>Law – Group of size n will have subgroups of </a:t>
            </a:r>
            <a:r>
              <a:rPr lang="en-US" dirty="0" smtClean="0"/>
              <a:t>2</a:t>
            </a:r>
            <a:r>
              <a:rPr lang="en-US" baseline="30000" dirty="0" smtClean="0"/>
              <a:t>n </a:t>
            </a:r>
            <a:endParaRPr lang="en-US" baseline="30000" dirty="0"/>
          </a:p>
          <a:p>
            <a:pPr marL="457200" lvl="1" indent="0">
              <a:buNone/>
            </a:pPr>
            <a:endParaRPr lang="en-US" dirty="0" smtClean="0"/>
          </a:p>
        </p:txBody>
      </p:sp>
      <p:pic>
        <p:nvPicPr>
          <p:cNvPr id="3074" name="Picture 2" descr="http://www.ieee.org/portal/cms_docs_sscs/sscs/06Sept/halfhillCh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419600"/>
            <a:ext cx="3149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llwarsjournal.com/sites/default/files/mummone.jp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4447309"/>
            <a:ext cx="4648200" cy="20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81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3">
              <a:lumMod val="60000"/>
              <a:lumOff val="40000"/>
            </a:schemeClr>
          </a:solidFill>
          <a:ln>
            <a:noFill/>
          </a:ln>
        </p:spPr>
        <p:txBody>
          <a:bodyPr>
            <a:normAutofit fontScale="90000"/>
          </a:bodyPr>
          <a:lstStyle/>
          <a:p>
            <a:r>
              <a:rPr lang="en-US" i="1" dirty="0" smtClean="0"/>
              <a:t>Set goals to measure a performance </a:t>
            </a:r>
            <a:endParaRPr lang="en-US" i="1" dirty="0"/>
          </a:p>
        </p:txBody>
      </p:sp>
      <p:sp>
        <p:nvSpPr>
          <p:cNvPr id="3" name="Content Placeholder 2"/>
          <p:cNvSpPr>
            <a:spLocks noGrp="1"/>
          </p:cNvSpPr>
          <p:nvPr>
            <p:ph idx="1"/>
          </p:nvPr>
        </p:nvSpPr>
        <p:spPr/>
        <p:txBody>
          <a:bodyPr>
            <a:normAutofit/>
          </a:bodyPr>
          <a:lstStyle/>
          <a:p>
            <a:pPr marL="0" indent="0">
              <a:buNone/>
            </a:pPr>
            <a:r>
              <a:rPr lang="en-US" sz="3600" dirty="0"/>
              <a:t>Success - actual growth and jobs</a:t>
            </a:r>
          </a:p>
          <a:p>
            <a:pPr marL="400050" lvl="1" indent="0">
              <a:buNone/>
            </a:pPr>
            <a:r>
              <a:rPr lang="en-US" sz="2400" dirty="0"/>
              <a:t>Goal 1 – 50 high potential startups each year</a:t>
            </a:r>
          </a:p>
          <a:p>
            <a:pPr marL="400050" lvl="1" indent="0">
              <a:buNone/>
            </a:pPr>
            <a:r>
              <a:rPr lang="en-US" sz="2400" dirty="0"/>
              <a:t>Goal 2 – 75 “stage 2” firms assisted each year</a:t>
            </a:r>
          </a:p>
          <a:p>
            <a:pPr marL="0" indent="0">
              <a:buNone/>
            </a:pPr>
            <a:endParaRPr lang="en-US" sz="2400" dirty="0"/>
          </a:p>
          <a:p>
            <a:pPr marL="0" indent="0">
              <a:buNone/>
            </a:pPr>
            <a:r>
              <a:rPr lang="en-US" sz="3600" dirty="0"/>
              <a:t>Change culture </a:t>
            </a:r>
          </a:p>
          <a:p>
            <a:pPr marL="0" indent="0">
              <a:buNone/>
            </a:pPr>
            <a:r>
              <a:rPr lang="en-US" sz="2400" dirty="0"/>
              <a:t>     Agility and Culture of experimentation and </a:t>
            </a:r>
            <a:r>
              <a:rPr lang="en-US" sz="2400" dirty="0" smtClean="0"/>
              <a:t>collaboration </a:t>
            </a:r>
            <a:endParaRPr lang="en-US" sz="2400" dirty="0"/>
          </a:p>
          <a:p>
            <a:pPr marL="514350" indent="-514350">
              <a:buFont typeface="+mj-lt"/>
              <a:buAutoNum type="arabicPeriod"/>
            </a:pPr>
            <a:endParaRPr lang="en-US" dirty="0"/>
          </a:p>
        </p:txBody>
      </p:sp>
    </p:spTree>
    <p:extLst>
      <p:ext uri="{BB962C8B-B14F-4D97-AF65-F5344CB8AC3E}">
        <p14:creationId xmlns:p14="http://schemas.microsoft.com/office/powerpoint/2010/main" val="159373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r>
              <a:rPr lang="en-US" i="1" dirty="0" smtClean="0"/>
              <a:t>Ecosystem is a go!</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77528" y="1600200"/>
            <a:ext cx="6788944" cy="4525963"/>
          </a:xfrm>
        </p:spPr>
      </p:pic>
    </p:spTree>
    <p:extLst>
      <p:ext uri="{BB962C8B-B14F-4D97-AF65-F5344CB8AC3E}">
        <p14:creationId xmlns:p14="http://schemas.microsoft.com/office/powerpoint/2010/main" val="19134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z="3200" dirty="0" smtClean="0"/>
              <a:t>Lots of areas constraining entrepreneurial success</a:t>
            </a:r>
            <a:endParaRPr lang="en-US" sz="3200" dirty="0"/>
          </a:p>
        </p:txBody>
      </p:sp>
      <p:grpSp>
        <p:nvGrpSpPr>
          <p:cNvPr id="16" name="Group 15"/>
          <p:cNvGrpSpPr/>
          <p:nvPr/>
        </p:nvGrpSpPr>
        <p:grpSpPr>
          <a:xfrm>
            <a:off x="4038600" y="3200400"/>
            <a:ext cx="1604211" cy="2309367"/>
            <a:chOff x="4038600" y="2779720"/>
            <a:chExt cx="1219200" cy="1411280"/>
          </a:xfrm>
        </p:grpSpPr>
        <p:pic>
          <p:nvPicPr>
            <p:cNvPr id="5" name="Picture 4"/>
            <p:cNvPicPr>
              <a:picLocks noChangeAspect="1"/>
            </p:cNvPicPr>
            <p:nvPr/>
          </p:nvPicPr>
          <p:blipFill>
            <a:blip r:embed="rId3"/>
            <a:stretch>
              <a:fillRect/>
            </a:stretch>
          </p:blipFill>
          <p:spPr>
            <a:xfrm flipH="1">
              <a:off x="4038600" y="2895600"/>
              <a:ext cx="1219200" cy="1295400"/>
            </a:xfrm>
            <a:prstGeom prst="rect">
              <a:avLst/>
            </a:prstGeom>
          </p:spPr>
        </p:pic>
        <p:sp>
          <p:nvSpPr>
            <p:cNvPr id="6" name="TextBox 5"/>
            <p:cNvSpPr txBox="1"/>
            <p:nvPr/>
          </p:nvSpPr>
          <p:spPr>
            <a:xfrm rot="19789585">
              <a:off x="4148277" y="2779720"/>
              <a:ext cx="533400" cy="282129"/>
            </a:xfrm>
            <a:prstGeom prst="rect">
              <a:avLst/>
            </a:prstGeom>
            <a:solidFill>
              <a:schemeClr val="bg1"/>
            </a:solidFill>
          </p:spPr>
          <p:txBody>
            <a:bodyPr wrap="square" rtlCol="0">
              <a:spAutoFit/>
            </a:bodyPr>
            <a:lstStyle/>
            <a:p>
              <a:pPr algn="ctr" fontAlgn="base">
                <a:spcBef>
                  <a:spcPct val="0"/>
                </a:spcBef>
                <a:spcAft>
                  <a:spcPct val="0"/>
                </a:spcAft>
              </a:pPr>
              <a:r>
                <a:rPr lang="en-US" sz="2400" b="1" dirty="0" smtClean="0">
                  <a:solidFill>
                    <a:prstClr val="black"/>
                  </a:solidFill>
                  <a:ea typeface="ＭＳ Ｐゴシック" charset="0"/>
                </a:rPr>
                <a:t>?</a:t>
              </a:r>
              <a:endParaRPr lang="en-US" sz="2400" b="1" dirty="0">
                <a:solidFill>
                  <a:prstClr val="black"/>
                </a:solidFill>
                <a:ea typeface="ＭＳ Ｐゴシック" charset="0"/>
              </a:endParaRPr>
            </a:p>
          </p:txBody>
        </p:sp>
      </p:grpSp>
      <p:sp>
        <p:nvSpPr>
          <p:cNvPr id="11" name="Cloud 10"/>
          <p:cNvSpPr/>
          <p:nvPr/>
        </p:nvSpPr>
        <p:spPr>
          <a:xfrm>
            <a:off x="2871640" y="16002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Funding Opportunities and Alternatives</a:t>
            </a:r>
            <a:endParaRPr lang="en-US" sz="1600" dirty="0">
              <a:solidFill>
                <a:prstClr val="white"/>
              </a:solidFill>
            </a:endParaRPr>
          </a:p>
        </p:txBody>
      </p:sp>
      <p:sp>
        <p:nvSpPr>
          <p:cNvPr id="12" name="Cloud 11"/>
          <p:cNvSpPr/>
          <p:nvPr/>
        </p:nvSpPr>
        <p:spPr>
          <a:xfrm>
            <a:off x="1295400" y="44196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Proof of Technology Readiness</a:t>
            </a:r>
            <a:endParaRPr lang="en-US" sz="1600" dirty="0">
              <a:solidFill>
                <a:prstClr val="white"/>
              </a:solidFill>
            </a:endParaRPr>
          </a:p>
        </p:txBody>
      </p:sp>
      <p:sp>
        <p:nvSpPr>
          <p:cNvPr id="13" name="Cloud 12"/>
          <p:cNvSpPr/>
          <p:nvPr/>
        </p:nvSpPr>
        <p:spPr>
          <a:xfrm>
            <a:off x="1447800" y="28956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Business Plan Development</a:t>
            </a:r>
            <a:endParaRPr lang="en-US" sz="1600" dirty="0">
              <a:solidFill>
                <a:prstClr val="white"/>
              </a:solidFill>
            </a:endParaRPr>
          </a:p>
        </p:txBody>
      </p:sp>
      <p:sp>
        <p:nvSpPr>
          <p:cNvPr id="14" name="Cloud 13"/>
          <p:cNvSpPr/>
          <p:nvPr/>
        </p:nvSpPr>
        <p:spPr>
          <a:xfrm>
            <a:off x="6400800" y="43434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Setting up Infrastructure</a:t>
            </a:r>
            <a:endParaRPr lang="en-US" sz="1600" dirty="0">
              <a:solidFill>
                <a:prstClr val="white"/>
              </a:solidFill>
            </a:endParaRPr>
          </a:p>
        </p:txBody>
      </p:sp>
      <p:sp>
        <p:nvSpPr>
          <p:cNvPr id="15" name="Cloud 14"/>
          <p:cNvSpPr/>
          <p:nvPr/>
        </p:nvSpPr>
        <p:spPr>
          <a:xfrm>
            <a:off x="5867400" y="29718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Building a team</a:t>
            </a:r>
            <a:endParaRPr lang="en-US" sz="1600" dirty="0">
              <a:solidFill>
                <a:prstClr val="white"/>
              </a:solidFill>
            </a:endParaRPr>
          </a:p>
        </p:txBody>
      </p:sp>
      <p:sp>
        <p:nvSpPr>
          <p:cNvPr id="17" name="Cloud 16"/>
          <p:cNvSpPr/>
          <p:nvPr/>
        </p:nvSpPr>
        <p:spPr>
          <a:xfrm>
            <a:off x="5105400" y="1600200"/>
            <a:ext cx="2133600" cy="13716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Cost and Complexity</a:t>
            </a:r>
            <a:endParaRPr lang="en-US" sz="1600" dirty="0">
              <a:solidFill>
                <a:prstClr val="white"/>
              </a:solidFill>
            </a:endParaRPr>
          </a:p>
        </p:txBody>
      </p:sp>
      <p:sp>
        <p:nvSpPr>
          <p:cNvPr id="18" name="TextBox 17"/>
          <p:cNvSpPr txBox="1"/>
          <p:nvPr/>
        </p:nvSpPr>
        <p:spPr>
          <a:xfrm>
            <a:off x="2895600" y="5864423"/>
            <a:ext cx="4114800" cy="307777"/>
          </a:xfrm>
          <a:prstGeom prst="rect">
            <a:avLst/>
          </a:prstGeom>
          <a:noFill/>
        </p:spPr>
        <p:txBody>
          <a:bodyPr wrap="square" rtlCol="0">
            <a:spAutoFit/>
          </a:bodyPr>
          <a:lstStyle/>
          <a:p>
            <a:pPr algn="ctr" fontAlgn="base">
              <a:spcBef>
                <a:spcPct val="0"/>
              </a:spcBef>
              <a:spcAft>
                <a:spcPct val="0"/>
              </a:spcAft>
            </a:pPr>
            <a:r>
              <a:rPr lang="en-US" sz="1400" dirty="0" smtClean="0">
                <a:solidFill>
                  <a:prstClr val="black"/>
                </a:solidFill>
                <a:ea typeface="ＭＳ Ｐゴシック" charset="0"/>
              </a:rPr>
              <a:t>GAPS TO RECOGNIZING FUNDING SUCCESS</a:t>
            </a:r>
            <a:endParaRPr lang="en-US" sz="1400" dirty="0">
              <a:solidFill>
                <a:prstClr val="black"/>
              </a:solidFill>
              <a:ea typeface="ＭＳ Ｐゴシック" charset="0"/>
            </a:endParaRPr>
          </a:p>
        </p:txBody>
      </p:sp>
    </p:spTree>
    <p:extLst>
      <p:ext uri="{BB962C8B-B14F-4D97-AF65-F5344CB8AC3E}">
        <p14:creationId xmlns:p14="http://schemas.microsoft.com/office/powerpoint/2010/main" val="31451040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Program Goals</a:t>
            </a:r>
            <a:endParaRPr lang="en-US" dirty="0"/>
          </a:p>
        </p:txBody>
      </p:sp>
      <p:sp>
        <p:nvSpPr>
          <p:cNvPr id="9" name="Rectangle 8"/>
          <p:cNvSpPr/>
          <p:nvPr/>
        </p:nvSpPr>
        <p:spPr>
          <a:xfrm>
            <a:off x="351303" y="1603998"/>
            <a:ext cx="8444772" cy="3385542"/>
          </a:xfrm>
          <a:prstGeom prst="rect">
            <a:avLst/>
          </a:prstGeom>
        </p:spPr>
        <p:txBody>
          <a:bodyPr wrap="square">
            <a:spAutoFit/>
          </a:bodyPr>
          <a:lstStyle/>
          <a:p>
            <a:pPr marL="342900" indent="-342900" fontAlgn="base">
              <a:lnSpc>
                <a:spcPct val="150000"/>
              </a:lnSpc>
              <a:spcBef>
                <a:spcPct val="0"/>
              </a:spcBef>
              <a:spcAft>
                <a:spcPct val="0"/>
              </a:spcAft>
              <a:buFont typeface="Arial"/>
              <a:buChar char="•"/>
            </a:pPr>
            <a:r>
              <a:rPr lang="en-US" sz="2400" dirty="0" smtClean="0">
                <a:solidFill>
                  <a:prstClr val="black"/>
                </a:solidFill>
                <a:ea typeface="ＭＳ Ｐゴシック" charset="0"/>
              </a:rPr>
              <a:t>Enable Collaborations </a:t>
            </a:r>
          </a:p>
          <a:p>
            <a:pPr marL="342900" indent="-342900" fontAlgn="base">
              <a:lnSpc>
                <a:spcPct val="150000"/>
              </a:lnSpc>
              <a:spcBef>
                <a:spcPct val="0"/>
              </a:spcBef>
              <a:spcAft>
                <a:spcPct val="0"/>
              </a:spcAft>
              <a:buFont typeface="Arial"/>
              <a:buChar char="•"/>
            </a:pPr>
            <a:r>
              <a:rPr lang="en-US" sz="2400" dirty="0" smtClean="0">
                <a:solidFill>
                  <a:prstClr val="black"/>
                </a:solidFill>
                <a:ea typeface="ＭＳ Ｐゴシック" charset="0"/>
              </a:rPr>
              <a:t>Encourage Collaborations</a:t>
            </a:r>
          </a:p>
          <a:p>
            <a:pPr marL="342900" indent="-342900" fontAlgn="base">
              <a:lnSpc>
                <a:spcPct val="150000"/>
              </a:lnSpc>
              <a:spcBef>
                <a:spcPct val="0"/>
              </a:spcBef>
              <a:spcAft>
                <a:spcPct val="0"/>
              </a:spcAft>
              <a:buFont typeface="Arial"/>
              <a:buChar char="•"/>
            </a:pPr>
            <a:r>
              <a:rPr lang="en-US" sz="2400" dirty="0" smtClean="0">
                <a:solidFill>
                  <a:prstClr val="black"/>
                </a:solidFill>
                <a:ea typeface="ＭＳ Ｐゴシック" charset="0"/>
              </a:rPr>
              <a:t>Improve communications and availability of information</a:t>
            </a:r>
          </a:p>
          <a:p>
            <a:pPr marL="342900" indent="-342900" fontAlgn="base">
              <a:lnSpc>
                <a:spcPct val="150000"/>
              </a:lnSpc>
              <a:spcBef>
                <a:spcPct val="0"/>
              </a:spcBef>
              <a:spcAft>
                <a:spcPct val="0"/>
              </a:spcAft>
              <a:buFont typeface="Arial"/>
              <a:buChar char="•"/>
            </a:pPr>
            <a:r>
              <a:rPr lang="en-US" sz="2400" dirty="0">
                <a:solidFill>
                  <a:prstClr val="black"/>
                </a:solidFill>
                <a:ea typeface="ＭＳ Ｐゴシック" charset="0"/>
              </a:rPr>
              <a:t>Develop sustainable funding model for program scale</a:t>
            </a:r>
          </a:p>
          <a:p>
            <a:pPr marL="342900" indent="-342900" fontAlgn="base">
              <a:lnSpc>
                <a:spcPct val="150000"/>
              </a:lnSpc>
              <a:spcBef>
                <a:spcPct val="0"/>
              </a:spcBef>
              <a:spcAft>
                <a:spcPct val="0"/>
              </a:spcAft>
              <a:buFont typeface="Arial"/>
              <a:buChar char="•"/>
            </a:pPr>
            <a:r>
              <a:rPr lang="en-US" sz="2400" dirty="0" smtClean="0">
                <a:solidFill>
                  <a:prstClr val="black"/>
                </a:solidFill>
                <a:ea typeface="ＭＳ Ｐゴシック" charset="0"/>
              </a:rPr>
              <a:t>Demonstrate </a:t>
            </a:r>
            <a:r>
              <a:rPr lang="en-US" sz="2400" dirty="0">
                <a:solidFill>
                  <a:prstClr val="black"/>
                </a:solidFill>
                <a:ea typeface="ＭＳ Ｐゴシック" charset="0"/>
              </a:rPr>
              <a:t>Cleantech Innovations NE model is sound</a:t>
            </a:r>
          </a:p>
          <a:p>
            <a:pPr marL="342900" indent="-342900" fontAlgn="base">
              <a:lnSpc>
                <a:spcPct val="150000"/>
              </a:lnSpc>
              <a:spcBef>
                <a:spcPct val="0"/>
              </a:spcBef>
              <a:spcAft>
                <a:spcPct val="0"/>
              </a:spcAft>
              <a:buFont typeface="Arial"/>
              <a:buChar char="•"/>
            </a:pPr>
            <a:endParaRPr lang="en-US" sz="2400" dirty="0" smtClean="0">
              <a:solidFill>
                <a:prstClr val="black"/>
              </a:solidFill>
              <a:ea typeface="ＭＳ Ｐゴシック" charset="0"/>
            </a:endParaRPr>
          </a:p>
        </p:txBody>
      </p:sp>
      <p:sp>
        <p:nvSpPr>
          <p:cNvPr id="4" name="Rounded Rectangle 3"/>
          <p:cNvSpPr/>
          <p:nvPr/>
        </p:nvSpPr>
        <p:spPr>
          <a:xfrm>
            <a:off x="756652" y="5322929"/>
            <a:ext cx="7485446" cy="1013248"/>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b="1" dirty="0" smtClean="0">
                <a:solidFill>
                  <a:prstClr val="white"/>
                </a:solidFill>
              </a:rPr>
              <a:t>Create more companies and jobs for less capital</a:t>
            </a:r>
            <a:endParaRPr lang="en-US" sz="2400" b="1" dirty="0">
              <a:solidFill>
                <a:prstClr val="white"/>
              </a:solidFill>
            </a:endParaRPr>
          </a:p>
        </p:txBody>
      </p:sp>
    </p:spTree>
    <p:extLst>
      <p:ext uri="{BB962C8B-B14F-4D97-AF65-F5344CB8AC3E}">
        <p14:creationId xmlns:p14="http://schemas.microsoft.com/office/powerpoint/2010/main" val="33221626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CINE do?</a:t>
            </a:r>
            <a:endParaRPr lang="en-US" dirty="0"/>
          </a:p>
        </p:txBody>
      </p:sp>
      <p:sp>
        <p:nvSpPr>
          <p:cNvPr id="3" name="Content Placeholder 2"/>
          <p:cNvSpPr>
            <a:spLocks noGrp="1"/>
          </p:cNvSpPr>
          <p:nvPr>
            <p:ph idx="1"/>
          </p:nvPr>
        </p:nvSpPr>
        <p:spPr/>
        <p:txBody>
          <a:bodyPr/>
          <a:lstStyle/>
          <a:p>
            <a:r>
              <a:rPr lang="en-US" dirty="0" smtClean="0"/>
              <a:t>Provide service awards </a:t>
            </a:r>
          </a:p>
          <a:p>
            <a:r>
              <a:rPr lang="en-US" dirty="0" smtClean="0"/>
              <a:t>Develop and support a robust regional network</a:t>
            </a:r>
          </a:p>
          <a:p>
            <a:pPr lvl="1"/>
            <a:r>
              <a:rPr lang="en-US" dirty="0" smtClean="0"/>
              <a:t>State Program and ACTION Liaisons</a:t>
            </a:r>
          </a:p>
          <a:p>
            <a:pPr lvl="1"/>
            <a:r>
              <a:rPr lang="en-US" dirty="0" smtClean="0"/>
              <a:t>CleanzoNE</a:t>
            </a:r>
          </a:p>
          <a:p>
            <a:pPr lvl="1"/>
            <a:r>
              <a:rPr lang="en-US" dirty="0" smtClean="0"/>
              <a:t>Mentors</a:t>
            </a:r>
          </a:p>
          <a:p>
            <a:r>
              <a:rPr lang="en-US" dirty="0" smtClean="0"/>
              <a:t>Enables introductions</a:t>
            </a:r>
          </a:p>
          <a:p>
            <a:pPr lvl="1"/>
            <a:r>
              <a:rPr lang="en-US" dirty="0" smtClean="0"/>
              <a:t>Showcases/events</a:t>
            </a:r>
          </a:p>
          <a:p>
            <a:pPr lvl="1"/>
            <a:r>
              <a:rPr lang="en-US" dirty="0"/>
              <a:t>CleanzoNE (future)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solidFill>
                  <a:prstClr val="black"/>
                </a:solidFill>
              </a:rPr>
              <a:t>March 27, 2012</a:t>
            </a:r>
            <a:endParaRPr lang="en-US">
              <a:solidFill>
                <a:prstClr val="black"/>
              </a:solidFill>
            </a:endParaRPr>
          </a:p>
        </p:txBody>
      </p:sp>
      <p:sp>
        <p:nvSpPr>
          <p:cNvPr id="5" name="Slide Number Placeholder 4"/>
          <p:cNvSpPr>
            <a:spLocks noGrp="1"/>
          </p:cNvSpPr>
          <p:nvPr>
            <p:ph type="sldNum" sz="quarter" idx="11"/>
          </p:nvPr>
        </p:nvSpPr>
        <p:spPr/>
        <p:txBody>
          <a:bodyPr/>
          <a:lstStyle/>
          <a:p>
            <a:fld id="{355CEDEF-03F8-9F49-9761-6A16511C546D}" type="slidenum">
              <a:rPr lang="en-US" smtClean="0"/>
              <a:pPr/>
              <a:t>54</a:t>
            </a:fld>
            <a:endParaRPr lang="en-US"/>
          </a:p>
        </p:txBody>
      </p:sp>
      <p:graphicFrame>
        <p:nvGraphicFramePr>
          <p:cNvPr id="6" name="Content Placeholder 3"/>
          <p:cNvGraphicFramePr>
            <a:graphicFrameLocks/>
          </p:cNvGraphicFramePr>
          <p:nvPr>
            <p:extLst>
              <p:ext uri="{D42A27DB-BD31-4B8C-83A1-F6EECF244321}">
                <p14:modId xmlns:p14="http://schemas.microsoft.com/office/powerpoint/2010/main" val="4150386646"/>
              </p:ext>
            </p:extLst>
          </p:nvPr>
        </p:nvGraphicFramePr>
        <p:xfrm>
          <a:off x="4895200" y="3725895"/>
          <a:ext cx="4078000" cy="2691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451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 Mentor Service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9823521"/>
              </p:ext>
            </p:extLst>
          </p:nvPr>
        </p:nvGraphicFramePr>
        <p:xfrm>
          <a:off x="457200" y="1600200"/>
          <a:ext cx="4916376" cy="461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p:txBody>
          <a:bodyPr/>
          <a:lstStyle/>
          <a:p>
            <a:fld id="{355CEDEF-03F8-9F49-9761-6A16511C546D}" type="slidenum">
              <a:rPr lang="en-US" smtClean="0"/>
              <a:pPr/>
              <a:t>55</a:t>
            </a:fld>
            <a:endParaRPr lang="en-US" dirty="0"/>
          </a:p>
        </p:txBody>
      </p:sp>
      <p:sp>
        <p:nvSpPr>
          <p:cNvPr id="7" name="Rectangle 6"/>
          <p:cNvSpPr/>
          <p:nvPr/>
        </p:nvSpPr>
        <p:spPr>
          <a:xfrm>
            <a:off x="3883248" y="1899824"/>
            <a:ext cx="1710729" cy="5353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 EIR Services $</a:t>
            </a:r>
            <a:endParaRPr lang="en-US" sz="1400" dirty="0">
              <a:solidFill>
                <a:prstClr val="white"/>
              </a:solidFill>
            </a:endParaRPr>
          </a:p>
        </p:txBody>
      </p:sp>
      <p:sp>
        <p:nvSpPr>
          <p:cNvPr id="8" name="Rectangle 7"/>
          <p:cNvSpPr/>
          <p:nvPr/>
        </p:nvSpPr>
        <p:spPr>
          <a:xfrm rot="10800000">
            <a:off x="6108244" y="1889328"/>
            <a:ext cx="1957586" cy="3568732"/>
          </a:xfrm>
          <a:prstGeom prst="rect">
            <a:avLst/>
          </a:prstGeom>
        </p:spPr>
        <p:style>
          <a:lnRef idx="1">
            <a:schemeClr val="accent2"/>
          </a:lnRef>
          <a:fillRef idx="3">
            <a:schemeClr val="accent2"/>
          </a:fillRef>
          <a:effectRef idx="2">
            <a:schemeClr val="accent2"/>
          </a:effectRef>
          <a:fontRef idx="minor">
            <a:schemeClr val="lt1"/>
          </a:fontRef>
        </p:style>
        <p:txBody>
          <a:bodyPr vert="vert" rtlCol="0" anchor="ctr"/>
          <a:lstStyle/>
          <a:p>
            <a:pPr algn="ctr" fontAlgn="base">
              <a:spcBef>
                <a:spcPct val="0"/>
              </a:spcBef>
              <a:spcAft>
                <a:spcPct val="0"/>
              </a:spcAft>
            </a:pPr>
            <a:r>
              <a:rPr lang="en-US" sz="1400" dirty="0" smtClean="0">
                <a:solidFill>
                  <a:prstClr val="white"/>
                </a:solidFill>
              </a:rPr>
              <a:t>Mentorship</a:t>
            </a:r>
            <a:endParaRPr lang="en-US" sz="1400" dirty="0">
              <a:solidFill>
                <a:prstClr val="white"/>
              </a:solidFill>
            </a:endParaRPr>
          </a:p>
        </p:txBody>
      </p:sp>
      <p:cxnSp>
        <p:nvCxnSpPr>
          <p:cNvPr id="11" name="Straight Connector 10"/>
          <p:cNvCxnSpPr/>
          <p:nvPr/>
        </p:nvCxnSpPr>
        <p:spPr>
          <a:xfrm flipV="1">
            <a:off x="3841267" y="2687045"/>
            <a:ext cx="4974756" cy="1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022203" y="4807291"/>
            <a:ext cx="3793820" cy="15948"/>
          </a:xfrm>
          <a:prstGeom prst="line">
            <a:avLst/>
          </a:prstGeom>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dirty="0" smtClean="0">
                <a:solidFill>
                  <a:prstClr val="black"/>
                </a:solidFill>
              </a:rPr>
              <a:t>December 10, 2012</a:t>
            </a:r>
            <a:endParaRPr lang="en-US" dirty="0">
              <a:solidFill>
                <a:prstClr val="black"/>
              </a:solidFill>
            </a:endParaRPr>
          </a:p>
        </p:txBody>
      </p:sp>
      <p:sp>
        <p:nvSpPr>
          <p:cNvPr id="4" name="TextBox 3"/>
          <p:cNvSpPr txBox="1"/>
          <p:nvPr/>
        </p:nvSpPr>
        <p:spPr>
          <a:xfrm>
            <a:off x="3883247" y="1430923"/>
            <a:ext cx="1710729" cy="338554"/>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solidFill>
                <a:ea typeface="ＭＳ Ｐゴシック" charset="0"/>
              </a:rPr>
              <a:t>Current Services</a:t>
            </a:r>
          </a:p>
        </p:txBody>
      </p:sp>
      <p:sp>
        <p:nvSpPr>
          <p:cNvPr id="13" name="TextBox 12"/>
          <p:cNvSpPr txBox="1"/>
          <p:nvPr/>
        </p:nvSpPr>
        <p:spPr>
          <a:xfrm>
            <a:off x="6108243" y="1304552"/>
            <a:ext cx="1957587" cy="830997"/>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solidFill>
                <a:ea typeface="ＭＳ Ｐゴシック" charset="0"/>
              </a:rPr>
              <a:t>Services in Q2 2013</a:t>
            </a:r>
          </a:p>
          <a:p>
            <a:pPr fontAlgn="base">
              <a:spcBef>
                <a:spcPct val="0"/>
              </a:spcBef>
              <a:spcAft>
                <a:spcPct val="0"/>
              </a:spcAft>
            </a:pPr>
            <a:endParaRPr lang="en-US" sz="1600" dirty="0">
              <a:solidFill>
                <a:prstClr val="black"/>
              </a:solidFill>
              <a:ea typeface="ＭＳ Ｐゴシック" charset="0"/>
            </a:endParaRPr>
          </a:p>
        </p:txBody>
      </p:sp>
    </p:spTree>
    <p:extLst>
      <p:ext uri="{BB962C8B-B14F-4D97-AF65-F5344CB8AC3E}">
        <p14:creationId xmlns:p14="http://schemas.microsoft.com/office/powerpoint/2010/main" val="40483694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0432" y="2971800"/>
            <a:ext cx="2586568" cy="990600"/>
          </a:xfrm>
          <a:prstGeom prst="rect">
            <a:avLst/>
          </a:prstGeom>
        </p:spPr>
      </p:pic>
      <p:sp>
        <p:nvSpPr>
          <p:cNvPr id="35" name="TextBox 34"/>
          <p:cNvSpPr txBox="1"/>
          <p:nvPr/>
        </p:nvSpPr>
        <p:spPr>
          <a:xfrm>
            <a:off x="3919273" y="3560234"/>
            <a:ext cx="1109927" cy="267766"/>
          </a:xfrm>
          <a:prstGeom prst="rect">
            <a:avLst/>
          </a:prstGeom>
          <a:noFill/>
        </p:spPr>
        <p:txBody>
          <a:bodyPr wrap="square" rtlCol="0">
            <a:spAutoFit/>
          </a:bodyPr>
          <a:lstStyle/>
          <a:p>
            <a:pPr fontAlgn="base">
              <a:spcBef>
                <a:spcPct val="0"/>
              </a:spcBef>
              <a:spcAft>
                <a:spcPct val="0"/>
              </a:spcAft>
            </a:pPr>
            <a:r>
              <a:rPr lang="en-US" sz="570" spc="-100" dirty="0" smtClean="0">
                <a:solidFill>
                  <a:prstClr val="black"/>
                </a:solidFill>
                <a:latin typeface="Arial Narrow"/>
                <a:ea typeface="ＭＳ Ｐゴシック" charset="0"/>
                <a:cs typeface="Arial Narrow"/>
              </a:rPr>
              <a:t>Connecting New England’s </a:t>
            </a:r>
            <a:r>
              <a:rPr lang="en-US" sz="570" spc="-100" dirty="0" err="1" smtClean="0">
                <a:solidFill>
                  <a:prstClr val="black"/>
                </a:solidFill>
                <a:latin typeface="Arial Narrow"/>
                <a:ea typeface="ＭＳ Ｐゴシック" charset="0"/>
                <a:cs typeface="Arial Narrow"/>
              </a:rPr>
              <a:t>Cleantech</a:t>
            </a:r>
            <a:r>
              <a:rPr lang="en-US" sz="570" spc="-100" dirty="0" smtClean="0">
                <a:solidFill>
                  <a:prstClr val="black"/>
                </a:solidFill>
                <a:latin typeface="Arial Narrow"/>
                <a:ea typeface="ＭＳ Ｐゴシック" charset="0"/>
                <a:cs typeface="Arial Narrow"/>
              </a:rPr>
              <a:t> Innovation Community </a:t>
            </a:r>
            <a:endParaRPr lang="en-US" sz="570" spc="-100" dirty="0">
              <a:solidFill>
                <a:prstClr val="black"/>
              </a:solidFill>
              <a:latin typeface="Arial Narrow"/>
              <a:ea typeface="ＭＳ Ｐゴシック" charset="0"/>
              <a:cs typeface="Arial Narrow"/>
            </a:endParaRPr>
          </a:p>
        </p:txBody>
      </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4953000"/>
            <a:ext cx="1447800" cy="1447800"/>
          </a:xfrm>
          <a:prstGeom prst="rect">
            <a:avLst/>
          </a:prstGeom>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1600" y="1371600"/>
            <a:ext cx="1219200" cy="1219200"/>
          </a:xfrm>
          <a:prstGeom prst="rect">
            <a:avLst/>
          </a:prstGeom>
        </p:spPr>
      </p:pic>
      <p:sp>
        <p:nvSpPr>
          <p:cNvPr id="3" name="Title 2"/>
          <p:cNvSpPr>
            <a:spLocks noGrp="1"/>
          </p:cNvSpPr>
          <p:nvPr>
            <p:ph type="title" idx="4294967295"/>
          </p:nvPr>
        </p:nvSpPr>
        <p:spPr>
          <a:xfrm>
            <a:off x="360339" y="149578"/>
            <a:ext cx="5334000" cy="1143000"/>
          </a:xfrm>
        </p:spPr>
        <p:txBody>
          <a:bodyPr/>
          <a:lstStyle/>
          <a:p>
            <a:r>
              <a:rPr lang="en-US" dirty="0" smtClean="0"/>
              <a:t>CleanzoNE Vision</a:t>
            </a:r>
            <a:endParaRPr lang="en-US" dirty="0"/>
          </a:p>
        </p:txBody>
      </p:sp>
      <p:grpSp>
        <p:nvGrpSpPr>
          <p:cNvPr id="10" name="Group 9"/>
          <p:cNvGrpSpPr/>
          <p:nvPr/>
        </p:nvGrpSpPr>
        <p:grpSpPr>
          <a:xfrm>
            <a:off x="609600" y="2514601"/>
            <a:ext cx="1676400" cy="1721595"/>
            <a:chOff x="1371600" y="2895600"/>
            <a:chExt cx="1066800" cy="1347811"/>
          </a:xfrm>
        </p:grpSpPr>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1600" y="2895600"/>
              <a:ext cx="1066800" cy="1066800"/>
            </a:xfrm>
            <a:prstGeom prst="rect">
              <a:avLst/>
            </a:prstGeom>
          </p:spPr>
        </p:pic>
        <p:sp>
          <p:nvSpPr>
            <p:cNvPr id="9" name="TextBox 8"/>
            <p:cNvSpPr txBox="1"/>
            <p:nvPr/>
          </p:nvSpPr>
          <p:spPr>
            <a:xfrm>
              <a:off x="1524000" y="4038600"/>
              <a:ext cx="685800" cy="204811"/>
            </a:xfrm>
            <a:prstGeom prst="rect">
              <a:avLst/>
            </a:prstGeom>
            <a:noFill/>
          </p:spPr>
          <p:txBody>
            <a:bodyPr wrap="square" rtlCol="0">
              <a:spAutoFit/>
            </a:bodyPr>
            <a:lstStyle/>
            <a:p>
              <a:pPr algn="ctr" fontAlgn="base">
                <a:spcBef>
                  <a:spcPct val="0"/>
                </a:spcBef>
                <a:spcAft>
                  <a:spcPct val="0"/>
                </a:spcAft>
              </a:pPr>
              <a:r>
                <a:rPr lang="en-US" sz="1100" dirty="0" smtClean="0">
                  <a:solidFill>
                    <a:prstClr val="black"/>
                  </a:solidFill>
                  <a:ea typeface="ＭＳ Ｐゴシック" charset="0"/>
                </a:rPr>
                <a:t>Innovator</a:t>
              </a:r>
              <a:endParaRPr lang="en-US" sz="1100" dirty="0">
                <a:solidFill>
                  <a:prstClr val="black"/>
                </a:solidFill>
                <a:ea typeface="ＭＳ Ｐゴシック" charset="0"/>
              </a:endParaRPr>
            </a:p>
          </p:txBody>
        </p:sp>
      </p:grpSp>
      <p:sp>
        <p:nvSpPr>
          <p:cNvPr id="13" name="Cloud 12"/>
          <p:cNvSpPr/>
          <p:nvPr/>
        </p:nvSpPr>
        <p:spPr>
          <a:xfrm>
            <a:off x="2057400" y="1905000"/>
            <a:ext cx="1676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Incubators</a:t>
            </a:r>
            <a:endParaRPr lang="en-US" sz="1400" dirty="0">
              <a:solidFill>
                <a:prstClr val="white"/>
              </a:solidFill>
            </a:endParaRPr>
          </a:p>
        </p:txBody>
      </p:sp>
      <p:sp>
        <p:nvSpPr>
          <p:cNvPr id="14" name="Cloud 13"/>
          <p:cNvSpPr/>
          <p:nvPr/>
        </p:nvSpPr>
        <p:spPr>
          <a:xfrm>
            <a:off x="3810000" y="1676400"/>
            <a:ext cx="2057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Test and Development Centers</a:t>
            </a:r>
            <a:endParaRPr lang="en-US" sz="1400" dirty="0">
              <a:solidFill>
                <a:prstClr val="white"/>
              </a:solidFill>
            </a:endParaRPr>
          </a:p>
        </p:txBody>
      </p:sp>
      <p:sp>
        <p:nvSpPr>
          <p:cNvPr id="15" name="Cloud 14"/>
          <p:cNvSpPr/>
          <p:nvPr/>
        </p:nvSpPr>
        <p:spPr>
          <a:xfrm>
            <a:off x="6096000" y="1981200"/>
            <a:ext cx="2057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EIRs &amp; Mentors</a:t>
            </a:r>
            <a:endParaRPr lang="en-US" sz="1400" dirty="0">
              <a:solidFill>
                <a:prstClr val="white"/>
              </a:solidFill>
            </a:endParaRPr>
          </a:p>
        </p:txBody>
      </p:sp>
      <p:sp>
        <p:nvSpPr>
          <p:cNvPr id="16" name="Cloud 15"/>
          <p:cNvSpPr/>
          <p:nvPr/>
        </p:nvSpPr>
        <p:spPr>
          <a:xfrm>
            <a:off x="6019800" y="4114800"/>
            <a:ext cx="2057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Prototyping Services</a:t>
            </a:r>
            <a:endParaRPr lang="en-US" sz="1400" dirty="0">
              <a:solidFill>
                <a:prstClr val="white"/>
              </a:solidFill>
            </a:endParaRPr>
          </a:p>
        </p:txBody>
      </p:sp>
      <p:sp>
        <p:nvSpPr>
          <p:cNvPr id="17" name="Cloud 16"/>
          <p:cNvSpPr/>
          <p:nvPr/>
        </p:nvSpPr>
        <p:spPr>
          <a:xfrm>
            <a:off x="3962400" y="4419600"/>
            <a:ext cx="2057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University Research</a:t>
            </a:r>
            <a:endParaRPr lang="en-US" sz="1400" dirty="0">
              <a:solidFill>
                <a:prstClr val="white"/>
              </a:solidFill>
            </a:endParaRPr>
          </a:p>
        </p:txBody>
      </p:sp>
      <p:sp>
        <p:nvSpPr>
          <p:cNvPr id="18" name="Cloud 17"/>
          <p:cNvSpPr/>
          <p:nvPr/>
        </p:nvSpPr>
        <p:spPr>
          <a:xfrm>
            <a:off x="1828800" y="4267200"/>
            <a:ext cx="20574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prstClr val="white"/>
                </a:solidFill>
              </a:rPr>
              <a:t>Venture Investors</a:t>
            </a:r>
            <a:endParaRPr lang="en-US" sz="1400" dirty="0">
              <a:solidFill>
                <a:prstClr val="white"/>
              </a:solidFill>
            </a:endParaRPr>
          </a:p>
        </p:txBody>
      </p:sp>
      <p:sp>
        <p:nvSpPr>
          <p:cNvPr id="19" name="Up-Down Arrow 18"/>
          <p:cNvSpPr/>
          <p:nvPr/>
        </p:nvSpPr>
        <p:spPr>
          <a:xfrm rot="19539231">
            <a:off x="3628707" y="2523317"/>
            <a:ext cx="376598" cy="77465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0" name="Up-Down Arrow 19"/>
          <p:cNvSpPr/>
          <p:nvPr/>
        </p:nvSpPr>
        <p:spPr>
          <a:xfrm rot="20460000">
            <a:off x="4662930" y="2547611"/>
            <a:ext cx="30480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3" name="Up-Down Arrow 22"/>
          <p:cNvSpPr/>
          <p:nvPr/>
        </p:nvSpPr>
        <p:spPr>
          <a:xfrm rot="1080000">
            <a:off x="4811130" y="3854023"/>
            <a:ext cx="30480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4" name="Left-Right Arrow 23"/>
          <p:cNvSpPr/>
          <p:nvPr/>
        </p:nvSpPr>
        <p:spPr>
          <a:xfrm>
            <a:off x="2057400" y="3276600"/>
            <a:ext cx="1447800" cy="3810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5" name="Up-Down Arrow 24"/>
          <p:cNvSpPr/>
          <p:nvPr/>
        </p:nvSpPr>
        <p:spPr>
          <a:xfrm rot="2166513">
            <a:off x="3294297" y="3691145"/>
            <a:ext cx="30480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6" name="Up-Down Arrow 25"/>
          <p:cNvSpPr/>
          <p:nvPr/>
        </p:nvSpPr>
        <p:spPr>
          <a:xfrm rot="3524651">
            <a:off x="5750975" y="2607170"/>
            <a:ext cx="30480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27" name="Up-Down Arrow 26"/>
          <p:cNvSpPr/>
          <p:nvPr/>
        </p:nvSpPr>
        <p:spPr>
          <a:xfrm rot="7312405">
            <a:off x="5673316" y="3824431"/>
            <a:ext cx="304800" cy="6096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31" name="Cloud 30"/>
          <p:cNvSpPr/>
          <p:nvPr/>
        </p:nvSpPr>
        <p:spPr>
          <a:xfrm>
            <a:off x="6477000" y="2819400"/>
            <a:ext cx="2057400" cy="1219200"/>
          </a:xfrm>
          <a:prstGeom prst="cloud">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000000"/>
                </a:solidFill>
              </a:rPr>
              <a:t>Grant/Award Opportunities and competitions</a:t>
            </a:r>
            <a:endParaRPr lang="en-US" sz="1400" dirty="0">
              <a:solidFill>
                <a:srgbClr val="000000"/>
              </a:solidFill>
            </a:endParaRPr>
          </a:p>
        </p:txBody>
      </p:sp>
      <p:sp>
        <p:nvSpPr>
          <p:cNvPr id="32" name="Left-Right Arrow 31"/>
          <p:cNvSpPr/>
          <p:nvPr/>
        </p:nvSpPr>
        <p:spPr>
          <a:xfrm>
            <a:off x="5867400" y="3276600"/>
            <a:ext cx="533400"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900">
              <a:solidFill>
                <a:prstClr val="white"/>
              </a:solidFill>
            </a:endParaRPr>
          </a:p>
        </p:txBody>
      </p:sp>
      <p:sp>
        <p:nvSpPr>
          <p:cNvPr id="33" name="Text Placeholder 4"/>
          <p:cNvSpPr txBox="1">
            <a:spLocks/>
          </p:cNvSpPr>
          <p:nvPr/>
        </p:nvSpPr>
        <p:spPr>
          <a:xfrm>
            <a:off x="152400" y="5029200"/>
            <a:ext cx="7315200" cy="15240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Aft>
                <a:spcPct val="0"/>
              </a:spcAft>
              <a:buFont typeface="Arial"/>
              <a:buNone/>
            </a:pPr>
            <a:r>
              <a:rPr lang="en-US" sz="2000" u="sng" dirty="0" smtClean="0">
                <a:solidFill>
                  <a:prstClr val="black"/>
                </a:solidFill>
              </a:rPr>
              <a:t>Vision: </a:t>
            </a:r>
          </a:p>
          <a:p>
            <a:pPr marL="0" indent="0" fontAlgn="base">
              <a:spcAft>
                <a:spcPct val="0"/>
              </a:spcAft>
              <a:buFont typeface="Arial"/>
              <a:buNone/>
            </a:pPr>
            <a:r>
              <a:rPr lang="en-US" sz="2000" dirty="0" smtClean="0">
                <a:solidFill>
                  <a:prstClr val="black"/>
                </a:solidFill>
              </a:rPr>
              <a:t>A sustainable model where </a:t>
            </a:r>
            <a:r>
              <a:rPr lang="en-US" sz="2000" dirty="0" err="1" smtClean="0">
                <a:solidFill>
                  <a:prstClr val="black"/>
                </a:solidFill>
              </a:rPr>
              <a:t>cleantech</a:t>
            </a:r>
            <a:r>
              <a:rPr lang="en-US" sz="2000" dirty="0" smtClean="0">
                <a:solidFill>
                  <a:prstClr val="black"/>
                </a:solidFill>
              </a:rPr>
              <a:t> entrepreneurs can easily </a:t>
            </a:r>
            <a:r>
              <a:rPr lang="en-US" sz="2000" u="sng" dirty="0" smtClean="0">
                <a:solidFill>
                  <a:prstClr val="black"/>
                </a:solidFill>
              </a:rPr>
              <a:t>identify</a:t>
            </a:r>
            <a:r>
              <a:rPr lang="en-US" sz="2000" dirty="0" smtClean="0">
                <a:solidFill>
                  <a:prstClr val="black"/>
                </a:solidFill>
              </a:rPr>
              <a:t>, </a:t>
            </a:r>
            <a:r>
              <a:rPr lang="en-US" sz="2000" u="sng" dirty="0" smtClean="0">
                <a:solidFill>
                  <a:prstClr val="black"/>
                </a:solidFill>
              </a:rPr>
              <a:t>connect</a:t>
            </a:r>
            <a:r>
              <a:rPr lang="en-US" sz="2000" dirty="0" smtClean="0">
                <a:solidFill>
                  <a:prstClr val="black"/>
                </a:solidFill>
              </a:rPr>
              <a:t> and </a:t>
            </a:r>
            <a:r>
              <a:rPr lang="en-US" sz="2000" u="sng" dirty="0" smtClean="0">
                <a:solidFill>
                  <a:prstClr val="black"/>
                </a:solidFill>
              </a:rPr>
              <a:t>collaborate</a:t>
            </a:r>
            <a:r>
              <a:rPr lang="en-US" sz="2000" dirty="0" smtClean="0">
                <a:solidFill>
                  <a:prstClr val="black"/>
                </a:solidFill>
              </a:rPr>
              <a:t> with a robust network of individuals and assets </a:t>
            </a:r>
            <a:r>
              <a:rPr lang="en-US" sz="2000" u="sng" dirty="0" smtClean="0">
                <a:solidFill>
                  <a:prstClr val="black"/>
                </a:solidFill>
              </a:rPr>
              <a:t>across the region </a:t>
            </a:r>
            <a:r>
              <a:rPr lang="en-US" sz="2000" dirty="0" smtClean="0">
                <a:solidFill>
                  <a:prstClr val="black"/>
                </a:solidFill>
              </a:rPr>
              <a:t>working together, sometimes in pursuit of funding opportunities, to create new companies with optimal capital investment.</a:t>
            </a:r>
          </a:p>
        </p:txBody>
      </p:sp>
      <p:pic>
        <p:nvPicPr>
          <p:cNvPr id="34" name="Picture 33" descr="CC000543.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7200" y="5943600"/>
            <a:ext cx="304800" cy="439323"/>
          </a:xfrm>
          <a:prstGeom prst="rect">
            <a:avLst/>
          </a:prstGeom>
        </p:spPr>
      </p:pic>
    </p:spTree>
    <p:extLst>
      <p:ext uri="{BB962C8B-B14F-4D97-AF65-F5344CB8AC3E}">
        <p14:creationId xmlns:p14="http://schemas.microsoft.com/office/powerpoint/2010/main" val="11781964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Visibility</a:t>
            </a:r>
            <a:endParaRPr lang="en-US"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45800" y="1524750"/>
            <a:ext cx="2741000" cy="2851291"/>
          </a:xfrm>
        </p:spPr>
      </p:pic>
      <p:sp>
        <p:nvSpPr>
          <p:cNvPr id="4" name="Slide Number Placeholder 3"/>
          <p:cNvSpPr>
            <a:spLocks noGrp="1"/>
          </p:cNvSpPr>
          <p:nvPr>
            <p:ph type="sldNum" sz="quarter" idx="11"/>
          </p:nvPr>
        </p:nvSpPr>
        <p:spPr/>
        <p:txBody>
          <a:bodyPr/>
          <a:lstStyle/>
          <a:p>
            <a:fld id="{B34A2E93-3982-9A40-BB11-DD848F423762}" type="slidenum">
              <a:rPr lang="en-US" smtClean="0"/>
              <a:pPr/>
              <a:t>57</a:t>
            </a:fld>
            <a:endParaRPr lang="en-US"/>
          </a:p>
        </p:txBody>
      </p:sp>
      <p:sp>
        <p:nvSpPr>
          <p:cNvPr id="6" name="TextBox 5"/>
          <p:cNvSpPr txBox="1"/>
          <p:nvPr/>
        </p:nvSpPr>
        <p:spPr>
          <a:xfrm>
            <a:off x="5831353" y="4653630"/>
            <a:ext cx="1232194" cy="400110"/>
          </a:xfrm>
          <a:prstGeom prst="rect">
            <a:avLst/>
          </a:prstGeom>
          <a:noFill/>
          <a:ln w="19050" cmpd="sng">
            <a:solidFill>
              <a:schemeClr val="bg1">
                <a:lumMod val="50000"/>
              </a:schemeClr>
            </a:solidFill>
          </a:ln>
        </p:spPr>
        <p:txBody>
          <a:bodyPr wrap="square" rtlCol="0">
            <a:spAutoFit/>
          </a:bodyPr>
          <a:lstStyle/>
          <a:p>
            <a:pPr algn="ctr" fontAlgn="base">
              <a:spcBef>
                <a:spcPct val="0"/>
              </a:spcBef>
              <a:spcAft>
                <a:spcPct val="0"/>
              </a:spcAft>
            </a:pPr>
            <a:r>
              <a:rPr lang="en-US" sz="2000" dirty="0" smtClean="0">
                <a:solidFill>
                  <a:srgbClr val="7EB606"/>
                </a:solidFill>
                <a:ea typeface="ＭＳ Ｐゴシック" charset="0"/>
              </a:rPr>
              <a:t>People</a:t>
            </a:r>
            <a:endParaRPr lang="en-US" sz="2000" dirty="0">
              <a:solidFill>
                <a:srgbClr val="7EB606"/>
              </a:solidFill>
              <a:ea typeface="ＭＳ Ｐゴシック" charset="0"/>
            </a:endParaRPr>
          </a:p>
        </p:txBody>
      </p:sp>
      <p:pic>
        <p:nvPicPr>
          <p:cNvPr id="7" name="Picture 6"/>
          <p:cNvPicPr>
            <a:picLocks noChangeAspect="1"/>
          </p:cNvPicPr>
          <p:nvPr/>
        </p:nvPicPr>
        <p:blipFill>
          <a:blip r:embed="rId4"/>
          <a:stretch>
            <a:fillRect/>
          </a:stretch>
        </p:blipFill>
        <p:spPr>
          <a:xfrm>
            <a:off x="7999218" y="4050440"/>
            <a:ext cx="1054100" cy="1003300"/>
          </a:xfrm>
          <a:prstGeom prst="rect">
            <a:avLst/>
          </a:prstGeom>
        </p:spPr>
      </p:pic>
      <p:pic>
        <p:nvPicPr>
          <p:cNvPr id="8" name="Picture 7"/>
          <p:cNvPicPr>
            <a:picLocks noChangeAspect="1"/>
          </p:cNvPicPr>
          <p:nvPr/>
        </p:nvPicPr>
        <p:blipFill>
          <a:blip r:embed="rId5"/>
          <a:stretch>
            <a:fillRect/>
          </a:stretch>
        </p:blipFill>
        <p:spPr>
          <a:xfrm>
            <a:off x="5444150" y="1827114"/>
            <a:ext cx="1003300" cy="990600"/>
          </a:xfrm>
          <a:prstGeom prst="rect">
            <a:avLst/>
          </a:prstGeom>
        </p:spPr>
      </p:pic>
      <p:pic>
        <p:nvPicPr>
          <p:cNvPr id="9" name="Picture 8"/>
          <p:cNvPicPr>
            <a:picLocks noChangeAspect="1"/>
          </p:cNvPicPr>
          <p:nvPr/>
        </p:nvPicPr>
        <p:blipFill>
          <a:blip r:embed="rId6"/>
          <a:stretch>
            <a:fillRect/>
          </a:stretch>
        </p:blipFill>
        <p:spPr>
          <a:xfrm>
            <a:off x="7317716" y="4552090"/>
            <a:ext cx="1016000" cy="1028700"/>
          </a:xfrm>
          <a:prstGeom prst="rect">
            <a:avLst/>
          </a:prstGeom>
        </p:spPr>
      </p:pic>
      <p:pic>
        <p:nvPicPr>
          <p:cNvPr id="10" name="Picture 9"/>
          <p:cNvPicPr>
            <a:picLocks noChangeAspect="1"/>
          </p:cNvPicPr>
          <p:nvPr/>
        </p:nvPicPr>
        <p:blipFill>
          <a:blip r:embed="rId7"/>
          <a:stretch>
            <a:fillRect/>
          </a:stretch>
        </p:blipFill>
        <p:spPr>
          <a:xfrm>
            <a:off x="6224052" y="1325464"/>
            <a:ext cx="1003300" cy="1003300"/>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1386" y="3476301"/>
            <a:ext cx="2645012" cy="2955277"/>
          </a:xfrm>
          <a:prstGeom prst="rect">
            <a:avLst/>
          </a:prstGeom>
        </p:spPr>
      </p:pic>
      <p:sp>
        <p:nvSpPr>
          <p:cNvPr id="11" name="TextBox 10"/>
          <p:cNvSpPr txBox="1"/>
          <p:nvPr/>
        </p:nvSpPr>
        <p:spPr>
          <a:xfrm>
            <a:off x="263805" y="2922303"/>
            <a:ext cx="2248551" cy="369332"/>
          </a:xfrm>
          <a:prstGeom prst="rect">
            <a:avLst/>
          </a:prstGeom>
          <a:noFill/>
          <a:ln w="19050" cmpd="sng">
            <a:solidFill>
              <a:schemeClr val="bg1">
                <a:lumMod val="50000"/>
              </a:schemeClr>
            </a:solidFill>
          </a:ln>
        </p:spPr>
        <p:txBody>
          <a:bodyPr wrap="square" rtlCol="0">
            <a:spAutoFit/>
          </a:bodyPr>
          <a:lstStyle/>
          <a:p>
            <a:pPr algn="ctr" fontAlgn="base">
              <a:spcBef>
                <a:spcPct val="0"/>
              </a:spcBef>
              <a:spcAft>
                <a:spcPct val="0"/>
              </a:spcAft>
            </a:pPr>
            <a:r>
              <a:rPr lang="en-US" dirty="0" smtClean="0">
                <a:solidFill>
                  <a:srgbClr val="7EB606"/>
                </a:solidFill>
                <a:ea typeface="ＭＳ Ｐゴシック" charset="0"/>
              </a:rPr>
              <a:t>Start up Resources</a:t>
            </a:r>
            <a:endParaRPr lang="en-US" dirty="0">
              <a:solidFill>
                <a:srgbClr val="7EB606"/>
              </a:solidFill>
              <a:ea typeface="ＭＳ Ｐゴシック" charset="0"/>
            </a:endParaRPr>
          </a:p>
        </p:txBody>
      </p:sp>
      <p:pic>
        <p:nvPicPr>
          <p:cNvPr id="12" name="Picture 11"/>
          <p:cNvPicPr>
            <a:picLocks noChangeAspect="1"/>
          </p:cNvPicPr>
          <p:nvPr/>
        </p:nvPicPr>
        <p:blipFill>
          <a:blip r:embed="rId9"/>
          <a:stretch>
            <a:fillRect/>
          </a:stretch>
        </p:blipFill>
        <p:spPr>
          <a:xfrm>
            <a:off x="1117600" y="6210929"/>
            <a:ext cx="2233828" cy="694005"/>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635761" y="4452822"/>
            <a:ext cx="1227254" cy="960460"/>
          </a:xfrm>
          <a:prstGeom prst="rect">
            <a:avLst/>
          </a:prstGeom>
        </p:spPr>
      </p:pic>
      <p:pic>
        <p:nvPicPr>
          <p:cNvPr id="14" name="Picture 13"/>
          <p:cNvPicPr>
            <a:picLocks noChangeAspect="1"/>
          </p:cNvPicPr>
          <p:nvPr/>
        </p:nvPicPr>
        <p:blipFill>
          <a:blip r:embed="rId11"/>
          <a:stretch>
            <a:fillRect/>
          </a:stretch>
        </p:blipFill>
        <p:spPr>
          <a:xfrm>
            <a:off x="0" y="3894022"/>
            <a:ext cx="1117600" cy="1117600"/>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36398" y="3416838"/>
            <a:ext cx="1637235" cy="954368"/>
          </a:xfrm>
          <a:prstGeom prst="rect">
            <a:avLst/>
          </a:prstGeom>
        </p:spPr>
      </p:pic>
      <p:pic>
        <p:nvPicPr>
          <p:cNvPr id="16" name="Picture 15"/>
          <p:cNvPicPr>
            <a:picLocks noChangeAspect="1"/>
          </p:cNvPicPr>
          <p:nvPr/>
        </p:nvPicPr>
        <p:blipFill>
          <a:blip r:embed="rId13"/>
          <a:stretch>
            <a:fillRect/>
          </a:stretch>
        </p:blipFill>
        <p:spPr>
          <a:xfrm>
            <a:off x="2142272" y="5737742"/>
            <a:ext cx="2188252" cy="693836"/>
          </a:xfrm>
          <a:prstGeom prst="rect">
            <a:avLst/>
          </a:prstGeom>
        </p:spPr>
      </p:pic>
      <p:pic>
        <p:nvPicPr>
          <p:cNvPr id="17" name="Picture 1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67189" y="3496363"/>
            <a:ext cx="1213873" cy="637283"/>
          </a:xfrm>
          <a:prstGeom prst="rect">
            <a:avLst/>
          </a:prstGeom>
        </p:spPr>
      </p:pic>
      <p:pic>
        <p:nvPicPr>
          <p:cNvPr id="18" name="Picture 1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79342" y="5053740"/>
            <a:ext cx="1701705" cy="564341"/>
          </a:xfrm>
          <a:prstGeom prst="rect">
            <a:avLst/>
          </a:prstGeom>
        </p:spPr>
      </p:pic>
      <p:pic>
        <p:nvPicPr>
          <p:cNvPr id="19" name="Picture 18"/>
          <p:cNvPicPr>
            <a:picLocks noChangeAspect="1"/>
          </p:cNvPicPr>
          <p:nvPr/>
        </p:nvPicPr>
        <p:blipFill>
          <a:blip r:embed="rId16"/>
          <a:stretch>
            <a:fillRect/>
          </a:stretch>
        </p:blipFill>
        <p:spPr>
          <a:xfrm>
            <a:off x="4953000" y="2573569"/>
            <a:ext cx="1066800" cy="1066800"/>
          </a:xfrm>
          <a:prstGeom prst="rect">
            <a:avLst/>
          </a:prstGeom>
        </p:spPr>
      </p:pic>
      <p:pic>
        <p:nvPicPr>
          <p:cNvPr id="20" name="Picture 19"/>
          <p:cNvPicPr>
            <a:picLocks noChangeAspect="1"/>
          </p:cNvPicPr>
          <p:nvPr/>
        </p:nvPicPr>
        <p:blipFill>
          <a:blip r:embed="rId17"/>
          <a:stretch>
            <a:fillRect/>
          </a:stretch>
        </p:blipFill>
        <p:spPr>
          <a:xfrm>
            <a:off x="7986518" y="2164678"/>
            <a:ext cx="1066800" cy="1104900"/>
          </a:xfrm>
          <a:prstGeom prst="rect">
            <a:avLst/>
          </a:prstGeom>
        </p:spPr>
      </p:pic>
      <p:pic>
        <p:nvPicPr>
          <p:cNvPr id="21" name="Picture 20" descr="clean zone.png"/>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412533" y="1219200"/>
            <a:ext cx="3473668" cy="2013407"/>
          </a:xfrm>
          <a:prstGeom prst="rect">
            <a:avLst/>
          </a:prstGeom>
        </p:spPr>
      </p:pic>
    </p:spTree>
    <p:extLst>
      <p:ext uri="{BB962C8B-B14F-4D97-AF65-F5344CB8AC3E}">
        <p14:creationId xmlns:p14="http://schemas.microsoft.com/office/powerpoint/2010/main" val="408899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40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60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70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8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900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1000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1100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1200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wrap="square" numCol="1" anchorCtr="0" compatLnSpc="1">
            <a:prstTxWarp prst="textNoShape">
              <a:avLst/>
            </a:prstTxWarp>
          </a:bodyPr>
          <a:lstStyle/>
          <a:p>
            <a:r>
              <a:rPr lang="en-US" i="1" smtClean="0"/>
              <a:t>Upbeat thoughts to close on…</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dirty="0" smtClean="0"/>
              <a:t>Environment favors Connecticut</a:t>
            </a:r>
          </a:p>
          <a:p>
            <a:pPr lvl="1" fontAlgn="auto">
              <a:spcAft>
                <a:spcPts val="0"/>
              </a:spcAft>
              <a:buFont typeface="Arial" pitchFamily="34" charset="0"/>
              <a:buChar char="–"/>
              <a:defRPr/>
            </a:pPr>
            <a:r>
              <a:rPr lang="en-US" dirty="0" smtClean="0"/>
              <a:t>Water, warming, regulations</a:t>
            </a:r>
          </a:p>
          <a:p>
            <a:pPr fontAlgn="auto">
              <a:spcAft>
                <a:spcPts val="0"/>
              </a:spcAft>
              <a:buFont typeface="Arial" pitchFamily="34" charset="0"/>
              <a:buChar char="•"/>
              <a:defRPr/>
            </a:pPr>
            <a:r>
              <a:rPr lang="en-US" dirty="0" smtClean="0"/>
              <a:t>Density can go up</a:t>
            </a:r>
          </a:p>
          <a:p>
            <a:pPr lvl="1" fontAlgn="auto">
              <a:spcAft>
                <a:spcPts val="0"/>
              </a:spcAft>
              <a:buFont typeface="Arial" pitchFamily="34" charset="0"/>
              <a:buChar char="–"/>
              <a:defRPr/>
            </a:pPr>
            <a:r>
              <a:rPr lang="en-US" dirty="0" smtClean="0"/>
              <a:t>Our cities are small and have capacity</a:t>
            </a:r>
          </a:p>
          <a:p>
            <a:pPr fontAlgn="auto">
              <a:spcAft>
                <a:spcPts val="0"/>
              </a:spcAft>
              <a:buFont typeface="Arial" pitchFamily="34" charset="0"/>
              <a:buChar char="•"/>
              <a:defRPr/>
            </a:pPr>
            <a:r>
              <a:rPr lang="en-US" dirty="0" smtClean="0"/>
              <a:t>Intra-Regional transportation </a:t>
            </a:r>
          </a:p>
          <a:p>
            <a:pPr lvl="1" fontAlgn="auto">
              <a:spcAft>
                <a:spcPts val="0"/>
              </a:spcAft>
              <a:buFont typeface="Arial" pitchFamily="34" charset="0"/>
              <a:buChar char="–"/>
              <a:defRPr/>
            </a:pPr>
            <a:r>
              <a:rPr lang="en-US" dirty="0" smtClean="0"/>
              <a:t>Metro-North and Amtrak can expand</a:t>
            </a:r>
          </a:p>
          <a:p>
            <a:pPr fontAlgn="auto">
              <a:spcAft>
                <a:spcPts val="0"/>
              </a:spcAft>
              <a:buFont typeface="Arial" pitchFamily="34" charset="0"/>
              <a:buChar char="•"/>
              <a:defRPr/>
            </a:pPr>
            <a:r>
              <a:rPr lang="en-US" dirty="0" smtClean="0"/>
              <a:t>Housing stock is strong and well built (if old)</a:t>
            </a:r>
          </a:p>
          <a:p>
            <a:pPr fontAlgn="auto">
              <a:spcAft>
                <a:spcPts val="0"/>
              </a:spcAft>
              <a:buFont typeface="Arial" pitchFamily="34" charset="0"/>
              <a:buChar char="•"/>
              <a:defRPr/>
            </a:pPr>
            <a:r>
              <a:rPr lang="en-US" dirty="0" smtClean="0"/>
              <a:t>Near population centers of youth &amp; talent (NYC, Boston and Washington)</a:t>
            </a:r>
          </a:p>
          <a:p>
            <a:pPr fontAlgn="auto">
              <a:spcAft>
                <a:spcPts val="0"/>
              </a:spcAft>
              <a:buFont typeface="Arial" pitchFamily="34" charset="0"/>
              <a:buChar char="•"/>
              <a:defRPr/>
            </a:pPr>
            <a:r>
              <a:rPr lang="en-US" dirty="0" smtClean="0">
                <a:solidFill>
                  <a:srgbClr val="FF0000"/>
                </a:solidFill>
              </a:rPr>
              <a:t>But…Need to focus on growth and changing population </a:t>
            </a:r>
            <a:endParaRPr lang="en-US" dirty="0">
              <a:solidFill>
                <a:srgbClr val="FF0000"/>
              </a:solidFill>
            </a:endParaRPr>
          </a:p>
        </p:txBody>
      </p:sp>
    </p:spTree>
    <p:extLst>
      <p:ext uri="{BB962C8B-B14F-4D97-AF65-F5344CB8AC3E}">
        <p14:creationId xmlns:p14="http://schemas.microsoft.com/office/powerpoint/2010/main" val="8966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i="1" dirty="0" smtClean="0"/>
              <a:t>Being competitive is just that…</a:t>
            </a:r>
            <a:br>
              <a:rPr lang="en-US" i="1" dirty="0" smtClean="0"/>
            </a:br>
            <a:r>
              <a:rPr lang="en-US" i="1" dirty="0" smtClean="0"/>
              <a:t>you need to win</a:t>
            </a:r>
            <a:endParaRPr lang="en-US" i="1" dirty="0"/>
          </a:p>
        </p:txBody>
      </p:sp>
      <p:pic>
        <p:nvPicPr>
          <p:cNvPr id="3686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3200" y="2590800"/>
            <a:ext cx="62293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506538"/>
            <a:ext cx="2889250"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0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2400"/>
            <a:ext cx="873842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0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Emerging </a:t>
            </a:r>
            <a:r>
              <a:rPr lang="en-US" i="1" smtClean="0"/>
              <a:t>Markets 2013</a:t>
            </a:r>
            <a:endParaRPr lang="en-US" i="1" dirty="0"/>
          </a:p>
        </p:txBody>
      </p:sp>
      <p:sp>
        <p:nvSpPr>
          <p:cNvPr id="3" name="Content Placeholder 2"/>
          <p:cNvSpPr>
            <a:spLocks noGrp="1"/>
          </p:cNvSpPr>
          <p:nvPr>
            <p:ph idx="1"/>
          </p:nvPr>
        </p:nvSpPr>
        <p:spPr/>
        <p:txBody>
          <a:bodyPr>
            <a:noAutofit/>
          </a:bodyPr>
          <a:lstStyle/>
          <a:p>
            <a:r>
              <a:rPr lang="en-US" sz="2400" dirty="0" smtClean="0"/>
              <a:t>Decision </a:t>
            </a:r>
            <a:r>
              <a:rPr lang="en-US" sz="2400" dirty="0"/>
              <a:t>Engines – Discovery fueling invention and purchases</a:t>
            </a:r>
          </a:p>
          <a:p>
            <a:r>
              <a:rPr lang="en-US" sz="2400" dirty="0"/>
              <a:t>Collaborative Commerce – Community sharing, bartering, </a:t>
            </a:r>
            <a:r>
              <a:rPr lang="en-US" sz="2400" dirty="0" smtClean="0"/>
              <a:t>etc.</a:t>
            </a:r>
          </a:p>
          <a:p>
            <a:r>
              <a:rPr lang="en-US" sz="2400" dirty="0" smtClean="0"/>
              <a:t>Customization </a:t>
            </a:r>
            <a:r>
              <a:rPr lang="en-US" sz="2400" dirty="0"/>
              <a:t>– </a:t>
            </a:r>
            <a:r>
              <a:rPr lang="en-US" sz="2400" dirty="0" err="1"/>
              <a:t>Uber</a:t>
            </a:r>
            <a:r>
              <a:rPr lang="en-US" sz="2400" dirty="0"/>
              <a:t> personalization</a:t>
            </a:r>
          </a:p>
          <a:p>
            <a:r>
              <a:rPr lang="en-US" sz="2400" dirty="0"/>
              <a:t>True Mobility – Leaving the PC behind</a:t>
            </a:r>
          </a:p>
          <a:p>
            <a:r>
              <a:rPr lang="en-US" sz="2400" dirty="0"/>
              <a:t>Creativity – Inspiration from the Everyman</a:t>
            </a:r>
          </a:p>
          <a:p>
            <a:r>
              <a:rPr lang="en-US" sz="2400" dirty="0"/>
              <a:t>Urban Farming – Local, local, local</a:t>
            </a:r>
          </a:p>
          <a:p>
            <a:r>
              <a:rPr lang="en-US" sz="2400" dirty="0" smtClean="0"/>
              <a:t>Game-</a:t>
            </a:r>
            <a:r>
              <a:rPr lang="en-US" sz="2400" dirty="0" err="1" smtClean="0"/>
              <a:t>ification</a:t>
            </a:r>
            <a:r>
              <a:rPr lang="en-US" sz="2400" dirty="0" smtClean="0"/>
              <a:t> </a:t>
            </a:r>
            <a:r>
              <a:rPr lang="en-US" sz="2400" dirty="0"/>
              <a:t>– Revolutionizing customer engagement</a:t>
            </a:r>
          </a:p>
          <a:p>
            <a:r>
              <a:rPr lang="en-US" sz="2400" dirty="0"/>
              <a:t>Design – Pretty goods for the masses</a:t>
            </a:r>
          </a:p>
          <a:p>
            <a:r>
              <a:rPr lang="en-US" sz="2400" dirty="0"/>
              <a:t>Extreme Fitness – Boot camps </a:t>
            </a:r>
            <a:r>
              <a:rPr lang="en-US" sz="2400" dirty="0" smtClean="0"/>
              <a:t>o </a:t>
            </a:r>
            <a:r>
              <a:rPr lang="en-US" sz="2400" dirty="0"/>
              <a:t>beat workout boredom</a:t>
            </a:r>
          </a:p>
          <a:p>
            <a:r>
              <a:rPr lang="en-US" sz="2400" dirty="0"/>
              <a:t>Jobs – Rescuing the unemployed</a:t>
            </a:r>
          </a:p>
          <a:p>
            <a:r>
              <a:rPr lang="en-US" sz="2400" dirty="0"/>
              <a:t>The One to Watch: </a:t>
            </a:r>
            <a:r>
              <a:rPr lang="en-US" sz="2400" dirty="0" smtClean="0"/>
              <a:t>Unmarried's </a:t>
            </a:r>
            <a:r>
              <a:rPr lang="en-US" sz="2400" dirty="0"/>
              <a:t>– Catering to </a:t>
            </a:r>
            <a:r>
              <a:rPr lang="en-US" sz="2400" dirty="0" smtClean="0"/>
              <a:t>Singles</a:t>
            </a:r>
            <a:endParaRPr lang="en-US" sz="2400" dirty="0"/>
          </a:p>
        </p:txBody>
      </p:sp>
    </p:spTree>
    <p:extLst>
      <p:ext uri="{BB962C8B-B14F-4D97-AF65-F5344CB8AC3E}">
        <p14:creationId xmlns:p14="http://schemas.microsoft.com/office/powerpoint/2010/main" val="17661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for your time!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uckstraub.com/images/conntownandcount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52400"/>
            <a:ext cx="8229600" cy="6172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35100" y="274638"/>
            <a:ext cx="7499350" cy="1143000"/>
          </a:xfrm>
        </p:spPr>
        <p:txBody>
          <a:bodyPr/>
          <a:lstStyle/>
          <a:p>
            <a:pPr eaLnBrk="1" fontAlgn="auto" hangingPunct="1">
              <a:spcAft>
                <a:spcPts val="0"/>
              </a:spcAft>
              <a:defRPr/>
            </a:pPr>
            <a:r>
              <a:rPr lang="en-US">
                <a:solidFill>
                  <a:schemeClr val="tx2">
                    <a:satMod val="130000"/>
                  </a:schemeClr>
                </a:solidFill>
              </a:rPr>
              <a:t>Gallis Corridor slide</a:t>
            </a:r>
          </a:p>
        </p:txBody>
      </p:sp>
      <p:pic>
        <p:nvPicPr>
          <p:cNvPr id="45059" name="Picture 3"/>
          <p:cNvPicPr>
            <a:picLocks noChangeAspect="1" noChangeArrowheads="1"/>
          </p:cNvPicPr>
          <p:nvPr/>
        </p:nvPicPr>
        <p:blipFill>
          <a:blip r:embed="rId3" cstate="print"/>
          <a:srcRect/>
          <a:stretch>
            <a:fillRect/>
          </a:stretch>
        </p:blipFill>
        <p:spPr bwMode="auto">
          <a:xfrm>
            <a:off x="0" y="0"/>
            <a:ext cx="10275888" cy="68532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rot="10800000">
            <a:off x="457200" y="-667226"/>
            <a:ext cx="8190722" cy="752522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N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5124</TotalTime>
  <Words>3270</Words>
  <Application>Microsoft Macintosh PowerPoint</Application>
  <PresentationFormat>On-screen Show (4:3)</PresentationFormat>
  <Paragraphs>602</Paragraphs>
  <Slides>61</Slides>
  <Notes>37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CINE Theme</vt:lpstr>
      <vt:lpstr>Connecticut  Change and Innovation</vt:lpstr>
      <vt:lpstr>An alliance of two organizations</vt:lpstr>
      <vt:lpstr>2010 – facing a serious problem</vt:lpstr>
      <vt:lpstr>Trends</vt:lpstr>
      <vt:lpstr>Fundamental Laws</vt:lpstr>
      <vt:lpstr>PowerPoint Presentation</vt:lpstr>
      <vt:lpstr>PowerPoint Presentation</vt:lpstr>
      <vt:lpstr>Gallis Corridor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 is failing to turn key assets into innovative, entrepreneurial growth</vt:lpstr>
      <vt:lpstr>While young companies create most jobs, older ones lose them </vt:lpstr>
      <vt:lpstr>The story of job. “Net” jobs lost or gained only tells us a little bit. Here’s jobs created…</vt:lpstr>
      <vt:lpstr>Smaller firms dominate job creation</vt:lpstr>
      <vt:lpstr>Stage 1 compensates for MD &amp; TX for job losses. Not CT and MA</vt:lpstr>
      <vt:lpstr>PowerPoint Presentation</vt:lpstr>
      <vt:lpstr>PowerPoint Presentation</vt:lpstr>
      <vt:lpstr>Why is Connecticut at the bottom for job and firm growth?</vt:lpstr>
      <vt:lpstr>What we usually hear…</vt:lpstr>
      <vt:lpstr>What CEOs of Fast growing firm said</vt:lpstr>
      <vt:lpstr>Reasons for slower growth</vt:lpstr>
      <vt:lpstr>The Connecticut Paradox</vt:lpstr>
      <vt:lpstr>Innovation Asset Requirements</vt:lpstr>
      <vt:lpstr>Where do ideas come from?</vt:lpstr>
      <vt:lpstr>A history of Connecticut Innovation</vt:lpstr>
      <vt:lpstr>The 19th Century Invention paradigm</vt:lpstr>
      <vt:lpstr>Legislated innovation networks  in the 19th century </vt:lpstr>
      <vt:lpstr>20th Century</vt:lpstr>
      <vt:lpstr>What we need to grow jobs</vt:lpstr>
      <vt:lpstr>The world’s leading innovation communities</vt:lpstr>
      <vt:lpstr>PowerPoint Presentation</vt:lpstr>
      <vt:lpstr>Studying other ecosystems</vt:lpstr>
      <vt:lpstr>The network effect</vt:lpstr>
      <vt:lpstr>Where Do Good Ideas Come From: The Natural History of Innovation, Steve Johnson 2010</vt:lpstr>
      <vt:lpstr>PowerPoint Presentation</vt:lpstr>
      <vt:lpstr>PowerPoint Presentation</vt:lpstr>
      <vt:lpstr>PowerPoint Presentation</vt:lpstr>
      <vt:lpstr>PowerPoint Presentation</vt:lpstr>
      <vt:lpstr>PowerPoint Presentation</vt:lpstr>
      <vt:lpstr>PowerPoint Presentation</vt:lpstr>
      <vt:lpstr>Innovation Ecosystem effort</vt:lpstr>
      <vt:lpstr>Group ranked the programs on key attributes</vt:lpstr>
      <vt:lpstr>PowerPoint Presentation</vt:lpstr>
      <vt:lpstr> A state innovation model blueprint </vt:lpstr>
      <vt:lpstr>Set goals to measure a performance </vt:lpstr>
      <vt:lpstr>Ecosystem is a go!</vt:lpstr>
      <vt:lpstr>Lots of areas constraining entrepreneurial success</vt:lpstr>
      <vt:lpstr>Major Program Goals</vt:lpstr>
      <vt:lpstr>What does CINE do?</vt:lpstr>
      <vt:lpstr>CINE Mentor Service</vt:lpstr>
      <vt:lpstr>CleanzoNE Vision</vt:lpstr>
      <vt:lpstr>Landscape Visibility</vt:lpstr>
      <vt:lpstr>Upbeat thoughts to close on…</vt:lpstr>
      <vt:lpstr>Being competitive is just that… you need to win</vt:lpstr>
      <vt:lpstr>Emerging Markets 2013</vt:lpstr>
      <vt:lpstr>Thanks for your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Competitiveness Agenda</dc:title>
  <dc:creator>Casey R. Pickett</dc:creator>
  <cp:lastModifiedBy>Dorian</cp:lastModifiedBy>
  <cp:revision>223</cp:revision>
  <dcterms:created xsi:type="dcterms:W3CDTF">2010-11-28T03:42:29Z</dcterms:created>
  <dcterms:modified xsi:type="dcterms:W3CDTF">2013-02-28T15:25:53Z</dcterms:modified>
</cp:coreProperties>
</file>